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2" r:id="rId2"/>
    <p:sldId id="265" r:id="rId3"/>
    <p:sldId id="256" r:id="rId4"/>
    <p:sldId id="261" r:id="rId5"/>
    <p:sldId id="257" r:id="rId6"/>
    <p:sldId id="264" r:id="rId7"/>
    <p:sldId id="263" r:id="rId8"/>
    <p:sldId id="260" r:id="rId9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FF7C80"/>
    <a:srgbClr val="FAB68C"/>
    <a:srgbClr val="003300"/>
    <a:srgbClr val="FFD961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4660"/>
  </p:normalViewPr>
  <p:slideViewPr>
    <p:cSldViewPr>
      <p:cViewPr varScale="1">
        <p:scale>
          <a:sx n="59" d="100"/>
          <a:sy n="59" d="100"/>
        </p:scale>
        <p:origin x="1392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77FB2-FBDC-4989-B9AA-7AB8EEF26AF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73E10CE5-2A35-4DAE-92BF-EC640E3ACEF5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+mn-lt"/>
            </a:rPr>
            <a:t>ЖИЛИЩНОЕ ОБЕСПЕЧЕНИЕ</a:t>
          </a:r>
          <a:endParaRPr lang="ru-RU" sz="1800" b="1" dirty="0">
            <a:latin typeface="+mn-lt"/>
          </a:endParaRPr>
        </a:p>
      </dgm:t>
    </dgm:pt>
    <dgm:pt modelId="{DCBCD7BB-FD9B-46BF-BED3-2C90402F4A54}" type="parTrans" cxnId="{AD870459-E4B2-4BBB-AACD-8869C41F6C16}">
      <dgm:prSet/>
      <dgm:spPr/>
      <dgm:t>
        <a:bodyPr/>
        <a:lstStyle/>
        <a:p>
          <a:endParaRPr lang="ru-RU"/>
        </a:p>
      </dgm:t>
    </dgm:pt>
    <dgm:pt modelId="{99CD1746-933A-44DD-9028-91251FD9C8CB}" type="sibTrans" cxnId="{AD870459-E4B2-4BBB-AACD-8869C41F6C16}">
      <dgm:prSet/>
      <dgm:spPr/>
      <dgm:t>
        <a:bodyPr/>
        <a:lstStyle/>
        <a:p>
          <a:endParaRPr lang="ru-RU"/>
        </a:p>
      </dgm:t>
    </dgm:pt>
    <dgm:pt modelId="{D5574770-AAEA-423E-8EA3-A53D6212DA44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+mn-lt"/>
            </a:rPr>
            <a:t>ПРОДОВОЛЬСТВЕННОЕ И ВЕЩЕВОЕ ОБЕСПЕЧЕНИЕ</a:t>
          </a:r>
          <a:endParaRPr lang="ru-RU" sz="1800" b="1" dirty="0">
            <a:latin typeface="+mn-lt"/>
          </a:endParaRPr>
        </a:p>
      </dgm:t>
    </dgm:pt>
    <dgm:pt modelId="{3486F2B9-0FD0-45CC-8D62-056D4B9A26CA}" type="parTrans" cxnId="{F5191449-F576-4422-99B3-8323870D23FA}">
      <dgm:prSet/>
      <dgm:spPr/>
      <dgm:t>
        <a:bodyPr/>
        <a:lstStyle/>
        <a:p>
          <a:endParaRPr lang="ru-RU"/>
        </a:p>
      </dgm:t>
    </dgm:pt>
    <dgm:pt modelId="{86EA4372-48E3-4D24-BA53-31EDB0E62334}" type="sibTrans" cxnId="{F5191449-F576-4422-99B3-8323870D23FA}">
      <dgm:prSet/>
      <dgm:spPr/>
      <dgm:t>
        <a:bodyPr/>
        <a:lstStyle/>
        <a:p>
          <a:endParaRPr lang="ru-RU"/>
        </a:p>
      </dgm:t>
    </dgm:pt>
    <dgm:pt modelId="{CD8ED057-D579-4718-B1FC-3CE61E85551D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+mn-lt"/>
            </a:rPr>
            <a:t>МЕДИЦИНСКОЕ ОБЕСПЕЧЕНИЕ</a:t>
          </a:r>
          <a:endParaRPr lang="ru-RU" sz="1800" b="1" dirty="0">
            <a:latin typeface="+mn-lt"/>
          </a:endParaRPr>
        </a:p>
      </dgm:t>
    </dgm:pt>
    <dgm:pt modelId="{BDF18D95-250A-48F7-BCB4-05F086C3AF05}" type="parTrans" cxnId="{2D094746-3C27-44E7-A165-194978268032}">
      <dgm:prSet/>
      <dgm:spPr/>
      <dgm:t>
        <a:bodyPr/>
        <a:lstStyle/>
        <a:p>
          <a:endParaRPr lang="ru-RU"/>
        </a:p>
      </dgm:t>
    </dgm:pt>
    <dgm:pt modelId="{060F4994-9BA8-45D4-90DC-D4A61DE1B6D5}" type="sibTrans" cxnId="{2D094746-3C27-44E7-A165-194978268032}">
      <dgm:prSet/>
      <dgm:spPr/>
      <dgm:t>
        <a:bodyPr/>
        <a:lstStyle/>
        <a:p>
          <a:endParaRPr lang="ru-RU"/>
        </a:p>
      </dgm:t>
    </dgm:pt>
    <dgm:pt modelId="{54678414-8879-4F60-A487-3FB8D3817FCE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+mn-lt"/>
            </a:rPr>
            <a:t>ПРАВО НА ПОЛУЧЕНИЕ ОБРАЗОВАНИЯ</a:t>
          </a:r>
          <a:endParaRPr lang="ru-RU" sz="1800" b="1" dirty="0">
            <a:latin typeface="+mn-lt"/>
          </a:endParaRPr>
        </a:p>
      </dgm:t>
    </dgm:pt>
    <dgm:pt modelId="{71EFFE34-7459-4D4F-ADE5-E2E6889E02FC}" type="parTrans" cxnId="{64C8AE8E-369A-41E1-95FC-A8BCA23BDC2C}">
      <dgm:prSet/>
      <dgm:spPr/>
      <dgm:t>
        <a:bodyPr/>
        <a:lstStyle/>
        <a:p>
          <a:endParaRPr lang="ru-RU"/>
        </a:p>
      </dgm:t>
    </dgm:pt>
    <dgm:pt modelId="{124D5274-C85C-497A-A5E3-8746D997009D}" type="sibTrans" cxnId="{64C8AE8E-369A-41E1-95FC-A8BCA23BDC2C}">
      <dgm:prSet/>
      <dgm:spPr/>
      <dgm:t>
        <a:bodyPr/>
        <a:lstStyle/>
        <a:p>
          <a:endParaRPr lang="ru-RU"/>
        </a:p>
      </dgm:t>
    </dgm:pt>
    <dgm:pt modelId="{FA31EAAF-84BD-485B-A829-13CDFAF0289C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+mn-lt"/>
            </a:rPr>
            <a:t>ПЕНСИОННОЕ ОБЕСПЕЧЕНИЕ</a:t>
          </a:r>
          <a:endParaRPr lang="ru-RU" sz="1800" b="1" dirty="0">
            <a:latin typeface="+mn-lt"/>
          </a:endParaRPr>
        </a:p>
      </dgm:t>
    </dgm:pt>
    <dgm:pt modelId="{0651E8D2-B51E-4907-A3E2-C087143531EC}" type="parTrans" cxnId="{FAB339FE-DC4C-40C4-9CD1-B5FEECC01A63}">
      <dgm:prSet/>
      <dgm:spPr/>
      <dgm:t>
        <a:bodyPr/>
        <a:lstStyle/>
        <a:p>
          <a:endParaRPr lang="ru-RU"/>
        </a:p>
      </dgm:t>
    </dgm:pt>
    <dgm:pt modelId="{EFEE379E-2BBE-40D8-9B5A-8BB3E50344EA}" type="sibTrans" cxnId="{FAB339FE-DC4C-40C4-9CD1-B5FEECC01A63}">
      <dgm:prSet/>
      <dgm:spPr/>
      <dgm:t>
        <a:bodyPr/>
        <a:lstStyle/>
        <a:p>
          <a:endParaRPr lang="ru-RU"/>
        </a:p>
      </dgm:t>
    </dgm:pt>
    <dgm:pt modelId="{7058CC06-30C4-4FC5-A9C9-AF7F8C09B5F4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+mn-lt"/>
              <a:cs typeface="Tunga" pitchFamily="34" charset="0"/>
            </a:rPr>
            <a:t>СИСТЕМА СТРАХОВАНИЯ ЖИЗНИ И ЗДОРОВЬЯ</a:t>
          </a:r>
          <a:endParaRPr lang="ru-RU" sz="1800" b="1" dirty="0">
            <a:latin typeface="+mn-lt"/>
            <a:cs typeface="Tunga" pitchFamily="34" charset="0"/>
          </a:endParaRPr>
        </a:p>
      </dgm:t>
    </dgm:pt>
    <dgm:pt modelId="{25FAF23F-6F23-4901-86E0-19EC71249A31}" type="parTrans" cxnId="{D3DE9AD1-74B8-4337-8A67-8781D71D71CB}">
      <dgm:prSet/>
      <dgm:spPr/>
      <dgm:t>
        <a:bodyPr/>
        <a:lstStyle/>
        <a:p>
          <a:endParaRPr lang="ru-RU"/>
        </a:p>
      </dgm:t>
    </dgm:pt>
    <dgm:pt modelId="{FF5BAD2B-BA35-48CC-9AEA-0E8A71971E3F}" type="sibTrans" cxnId="{D3DE9AD1-74B8-4337-8A67-8781D71D71CB}">
      <dgm:prSet/>
      <dgm:spPr/>
      <dgm:t>
        <a:bodyPr/>
        <a:lstStyle/>
        <a:p>
          <a:endParaRPr lang="ru-RU"/>
        </a:p>
      </dgm:t>
    </dgm:pt>
    <dgm:pt modelId="{194DB1D3-5A6C-4F74-96FA-B614881687F9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+mn-lt"/>
            </a:rPr>
            <a:t>БЕСПЛАТНЫЙ ПРОЕЗД</a:t>
          </a:r>
          <a:endParaRPr lang="ru-RU" sz="1800" b="1" dirty="0">
            <a:latin typeface="+mn-lt"/>
          </a:endParaRPr>
        </a:p>
      </dgm:t>
    </dgm:pt>
    <dgm:pt modelId="{2B59D14E-2F61-4AF7-ADC9-37701B22C19E}" type="parTrans" cxnId="{73600A21-8995-4E37-8908-B4FF017422EA}">
      <dgm:prSet/>
      <dgm:spPr/>
      <dgm:t>
        <a:bodyPr/>
        <a:lstStyle/>
        <a:p>
          <a:endParaRPr lang="ru-RU"/>
        </a:p>
      </dgm:t>
    </dgm:pt>
    <dgm:pt modelId="{46216FC8-3DF3-4CFD-93C0-F74FF31A8871}" type="sibTrans" cxnId="{73600A21-8995-4E37-8908-B4FF017422EA}">
      <dgm:prSet/>
      <dgm:spPr/>
      <dgm:t>
        <a:bodyPr/>
        <a:lstStyle/>
        <a:p>
          <a:endParaRPr lang="ru-RU"/>
        </a:p>
      </dgm:t>
    </dgm:pt>
    <dgm:pt modelId="{0BBF5B37-FB2A-403B-8FCB-39C4AB91FB29}" type="pres">
      <dgm:prSet presAssocID="{FF877FB2-FBDC-4989-B9AA-7AB8EEF26AF1}" presName="linearFlow" presStyleCnt="0">
        <dgm:presLayoutVars>
          <dgm:dir/>
          <dgm:resizeHandles val="exact"/>
        </dgm:presLayoutVars>
      </dgm:prSet>
      <dgm:spPr/>
    </dgm:pt>
    <dgm:pt modelId="{A9945EE6-2A17-419C-B4D1-A08C440095FE}" type="pres">
      <dgm:prSet presAssocID="{73E10CE5-2A35-4DAE-92BF-EC640E3ACEF5}" presName="composite" presStyleCnt="0"/>
      <dgm:spPr/>
    </dgm:pt>
    <dgm:pt modelId="{7F45C017-01BA-4148-9996-1090AFA44C20}" type="pres">
      <dgm:prSet presAssocID="{73E10CE5-2A35-4DAE-92BF-EC640E3ACEF5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0656BD-2350-4F99-B379-0B2302E4C021}" type="pres">
      <dgm:prSet presAssocID="{73E10CE5-2A35-4DAE-92BF-EC640E3ACEF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F843D-149E-44B3-9163-079C69E625DF}" type="pres">
      <dgm:prSet presAssocID="{99CD1746-933A-44DD-9028-91251FD9C8CB}" presName="spacing" presStyleCnt="0"/>
      <dgm:spPr/>
    </dgm:pt>
    <dgm:pt modelId="{14EEFD97-2973-4785-8ACE-A9E34219699D}" type="pres">
      <dgm:prSet presAssocID="{D5574770-AAEA-423E-8EA3-A53D6212DA44}" presName="composite" presStyleCnt="0"/>
      <dgm:spPr/>
    </dgm:pt>
    <dgm:pt modelId="{506CD1A9-E519-47E8-959E-126F5D64BA56}" type="pres">
      <dgm:prSet presAssocID="{D5574770-AAEA-423E-8EA3-A53D6212DA44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F71956-9493-4E94-AD5A-00CEAA1C0B17}" type="pres">
      <dgm:prSet presAssocID="{D5574770-AAEA-423E-8EA3-A53D6212DA44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18D4C-A907-4255-ACB1-18C4656F63BC}" type="pres">
      <dgm:prSet presAssocID="{86EA4372-48E3-4D24-BA53-31EDB0E62334}" presName="spacing" presStyleCnt="0"/>
      <dgm:spPr/>
    </dgm:pt>
    <dgm:pt modelId="{C0D4CF11-5A23-42DD-9645-A44AD72B0F3C}" type="pres">
      <dgm:prSet presAssocID="{CD8ED057-D579-4718-B1FC-3CE61E85551D}" presName="composite" presStyleCnt="0"/>
      <dgm:spPr/>
    </dgm:pt>
    <dgm:pt modelId="{C2D1505A-E4C5-429A-9ACC-495212A4582C}" type="pres">
      <dgm:prSet presAssocID="{CD8ED057-D579-4718-B1FC-3CE61E85551D}" presName="imgShp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969E95B-CD76-4E9C-84C3-9352D1EBD2A4}" type="pres">
      <dgm:prSet presAssocID="{CD8ED057-D579-4718-B1FC-3CE61E85551D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751A6-21AC-40F5-BEC5-3DFCACD7B2B2}" type="pres">
      <dgm:prSet presAssocID="{060F4994-9BA8-45D4-90DC-D4A61DE1B6D5}" presName="spacing" presStyleCnt="0"/>
      <dgm:spPr/>
    </dgm:pt>
    <dgm:pt modelId="{32567932-36C6-41FF-BB55-80A5BBF5C136}" type="pres">
      <dgm:prSet presAssocID="{54678414-8879-4F60-A487-3FB8D3817FCE}" presName="composite" presStyleCnt="0"/>
      <dgm:spPr/>
    </dgm:pt>
    <dgm:pt modelId="{78079DEC-D670-45B2-9094-7FE6AC97C403}" type="pres">
      <dgm:prSet presAssocID="{54678414-8879-4F60-A487-3FB8D3817FCE}" presName="imgShp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D4F4A7-8FAB-45D3-9A3C-C415146FD9FF}" type="pres">
      <dgm:prSet presAssocID="{54678414-8879-4F60-A487-3FB8D3817FCE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4B4C6-2B8D-44FE-B5AB-279D4A6C7C86}" type="pres">
      <dgm:prSet presAssocID="{124D5274-C85C-497A-A5E3-8746D997009D}" presName="spacing" presStyleCnt="0"/>
      <dgm:spPr/>
    </dgm:pt>
    <dgm:pt modelId="{55FB5A07-0791-41EE-9555-F177D54C1B10}" type="pres">
      <dgm:prSet presAssocID="{FA31EAAF-84BD-485B-A829-13CDFAF0289C}" presName="composite" presStyleCnt="0"/>
      <dgm:spPr/>
    </dgm:pt>
    <dgm:pt modelId="{ACB94472-949A-41F8-968E-0F8B139C12C0}" type="pres">
      <dgm:prSet presAssocID="{FA31EAAF-84BD-485B-A829-13CDFAF0289C}" presName="imgShp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FEE4D6-C1F6-4301-BBC9-3ED91139BF3E}" type="pres">
      <dgm:prSet presAssocID="{FA31EAAF-84BD-485B-A829-13CDFAF0289C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2ACCA-0086-4A98-BB8B-AE2311507170}" type="pres">
      <dgm:prSet presAssocID="{EFEE379E-2BBE-40D8-9B5A-8BB3E50344EA}" presName="spacing" presStyleCnt="0"/>
      <dgm:spPr/>
    </dgm:pt>
    <dgm:pt modelId="{E72C65F5-26A8-4CE3-BF7A-DB5D54A2FD08}" type="pres">
      <dgm:prSet presAssocID="{7058CC06-30C4-4FC5-A9C9-AF7F8C09B5F4}" presName="composite" presStyleCnt="0"/>
      <dgm:spPr/>
    </dgm:pt>
    <dgm:pt modelId="{27BA9B71-00C3-48E1-9005-5424400931F6}" type="pres">
      <dgm:prSet presAssocID="{7058CC06-30C4-4FC5-A9C9-AF7F8C09B5F4}" presName="imgShp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8CE960F1-D466-41E3-9F9C-0FA191132449}" type="pres">
      <dgm:prSet presAssocID="{7058CC06-30C4-4FC5-A9C9-AF7F8C09B5F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E4822-AC58-4E86-9714-913A759BDE0C}" type="pres">
      <dgm:prSet presAssocID="{FF5BAD2B-BA35-48CC-9AEA-0E8A71971E3F}" presName="spacing" presStyleCnt="0"/>
      <dgm:spPr/>
    </dgm:pt>
    <dgm:pt modelId="{A3C1867C-EC5D-4A80-A635-CB6F4A74CB1A}" type="pres">
      <dgm:prSet presAssocID="{194DB1D3-5A6C-4F74-96FA-B614881687F9}" presName="composite" presStyleCnt="0"/>
      <dgm:spPr/>
    </dgm:pt>
    <dgm:pt modelId="{889CB856-AE97-4BCC-A723-9B74C4F040ED}" type="pres">
      <dgm:prSet presAssocID="{194DB1D3-5A6C-4F74-96FA-B614881687F9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7A52B28-E38F-4566-A967-40ED3915E4C1}" type="pres">
      <dgm:prSet presAssocID="{194DB1D3-5A6C-4F74-96FA-B614881687F9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41E67-7E51-47FA-A847-5971EBA1ED48}" type="presOf" srcId="{FA31EAAF-84BD-485B-A829-13CDFAF0289C}" destId="{75FEE4D6-C1F6-4301-BBC9-3ED91139BF3E}" srcOrd="0" destOrd="0" presId="urn:microsoft.com/office/officeart/2005/8/layout/vList3#1"/>
    <dgm:cxn modelId="{2D094746-3C27-44E7-A165-194978268032}" srcId="{FF877FB2-FBDC-4989-B9AA-7AB8EEF26AF1}" destId="{CD8ED057-D579-4718-B1FC-3CE61E85551D}" srcOrd="2" destOrd="0" parTransId="{BDF18D95-250A-48F7-BCB4-05F086C3AF05}" sibTransId="{060F4994-9BA8-45D4-90DC-D4A61DE1B6D5}"/>
    <dgm:cxn modelId="{427180D1-48AB-464F-9B25-5E811FD8AA42}" type="presOf" srcId="{194DB1D3-5A6C-4F74-96FA-B614881687F9}" destId="{07A52B28-E38F-4566-A967-40ED3915E4C1}" srcOrd="0" destOrd="0" presId="urn:microsoft.com/office/officeart/2005/8/layout/vList3#1"/>
    <dgm:cxn modelId="{41AC8C03-C192-47E6-8A4B-20225EE7A29A}" type="presOf" srcId="{CD8ED057-D579-4718-B1FC-3CE61E85551D}" destId="{3969E95B-CD76-4E9C-84C3-9352D1EBD2A4}" srcOrd="0" destOrd="0" presId="urn:microsoft.com/office/officeart/2005/8/layout/vList3#1"/>
    <dgm:cxn modelId="{F3E05F79-9358-4416-BAD4-21A5AF4582A0}" type="presOf" srcId="{7058CC06-30C4-4FC5-A9C9-AF7F8C09B5F4}" destId="{8CE960F1-D466-41E3-9F9C-0FA191132449}" srcOrd="0" destOrd="0" presId="urn:microsoft.com/office/officeart/2005/8/layout/vList3#1"/>
    <dgm:cxn modelId="{513B07F2-7042-4066-827C-16588CCCA38E}" type="presOf" srcId="{FF877FB2-FBDC-4989-B9AA-7AB8EEF26AF1}" destId="{0BBF5B37-FB2A-403B-8FCB-39C4AB91FB29}" srcOrd="0" destOrd="0" presId="urn:microsoft.com/office/officeart/2005/8/layout/vList3#1"/>
    <dgm:cxn modelId="{F5191449-F576-4422-99B3-8323870D23FA}" srcId="{FF877FB2-FBDC-4989-B9AA-7AB8EEF26AF1}" destId="{D5574770-AAEA-423E-8EA3-A53D6212DA44}" srcOrd="1" destOrd="0" parTransId="{3486F2B9-0FD0-45CC-8D62-056D4B9A26CA}" sibTransId="{86EA4372-48E3-4D24-BA53-31EDB0E62334}"/>
    <dgm:cxn modelId="{64C8AE8E-369A-41E1-95FC-A8BCA23BDC2C}" srcId="{FF877FB2-FBDC-4989-B9AA-7AB8EEF26AF1}" destId="{54678414-8879-4F60-A487-3FB8D3817FCE}" srcOrd="3" destOrd="0" parTransId="{71EFFE34-7459-4D4F-ADE5-E2E6889E02FC}" sibTransId="{124D5274-C85C-497A-A5E3-8746D997009D}"/>
    <dgm:cxn modelId="{73600A21-8995-4E37-8908-B4FF017422EA}" srcId="{FF877FB2-FBDC-4989-B9AA-7AB8EEF26AF1}" destId="{194DB1D3-5A6C-4F74-96FA-B614881687F9}" srcOrd="6" destOrd="0" parTransId="{2B59D14E-2F61-4AF7-ADC9-37701B22C19E}" sibTransId="{46216FC8-3DF3-4CFD-93C0-F74FF31A8871}"/>
    <dgm:cxn modelId="{B4093F48-6F24-4EEE-84C6-CEF8853E24D0}" type="presOf" srcId="{D5574770-AAEA-423E-8EA3-A53D6212DA44}" destId="{68F71956-9493-4E94-AD5A-00CEAA1C0B17}" srcOrd="0" destOrd="0" presId="urn:microsoft.com/office/officeart/2005/8/layout/vList3#1"/>
    <dgm:cxn modelId="{AD870459-E4B2-4BBB-AACD-8869C41F6C16}" srcId="{FF877FB2-FBDC-4989-B9AA-7AB8EEF26AF1}" destId="{73E10CE5-2A35-4DAE-92BF-EC640E3ACEF5}" srcOrd="0" destOrd="0" parTransId="{DCBCD7BB-FD9B-46BF-BED3-2C90402F4A54}" sibTransId="{99CD1746-933A-44DD-9028-91251FD9C8CB}"/>
    <dgm:cxn modelId="{812ADA72-8A11-46FD-968A-F3010FCEC5FF}" type="presOf" srcId="{73E10CE5-2A35-4DAE-92BF-EC640E3ACEF5}" destId="{4C0656BD-2350-4F99-B379-0B2302E4C021}" srcOrd="0" destOrd="0" presId="urn:microsoft.com/office/officeart/2005/8/layout/vList3#1"/>
    <dgm:cxn modelId="{A5D299B1-BCD4-414F-9495-F489C3DBC365}" type="presOf" srcId="{54678414-8879-4F60-A487-3FB8D3817FCE}" destId="{80D4F4A7-8FAB-45D3-9A3C-C415146FD9FF}" srcOrd="0" destOrd="0" presId="urn:microsoft.com/office/officeart/2005/8/layout/vList3#1"/>
    <dgm:cxn modelId="{FAB339FE-DC4C-40C4-9CD1-B5FEECC01A63}" srcId="{FF877FB2-FBDC-4989-B9AA-7AB8EEF26AF1}" destId="{FA31EAAF-84BD-485B-A829-13CDFAF0289C}" srcOrd="4" destOrd="0" parTransId="{0651E8D2-B51E-4907-A3E2-C087143531EC}" sibTransId="{EFEE379E-2BBE-40D8-9B5A-8BB3E50344EA}"/>
    <dgm:cxn modelId="{D3DE9AD1-74B8-4337-8A67-8781D71D71CB}" srcId="{FF877FB2-FBDC-4989-B9AA-7AB8EEF26AF1}" destId="{7058CC06-30C4-4FC5-A9C9-AF7F8C09B5F4}" srcOrd="5" destOrd="0" parTransId="{25FAF23F-6F23-4901-86E0-19EC71249A31}" sibTransId="{FF5BAD2B-BA35-48CC-9AEA-0E8A71971E3F}"/>
    <dgm:cxn modelId="{2C3B2D94-2697-4234-ACF0-02E6C5B0F366}" type="presParOf" srcId="{0BBF5B37-FB2A-403B-8FCB-39C4AB91FB29}" destId="{A9945EE6-2A17-419C-B4D1-A08C440095FE}" srcOrd="0" destOrd="0" presId="urn:microsoft.com/office/officeart/2005/8/layout/vList3#1"/>
    <dgm:cxn modelId="{B1713646-641A-4A6A-9E45-349E8705FD33}" type="presParOf" srcId="{A9945EE6-2A17-419C-B4D1-A08C440095FE}" destId="{7F45C017-01BA-4148-9996-1090AFA44C20}" srcOrd="0" destOrd="0" presId="urn:microsoft.com/office/officeart/2005/8/layout/vList3#1"/>
    <dgm:cxn modelId="{12B4526C-159C-4E13-8BB9-88B7B11F00B8}" type="presParOf" srcId="{A9945EE6-2A17-419C-B4D1-A08C440095FE}" destId="{4C0656BD-2350-4F99-B379-0B2302E4C021}" srcOrd="1" destOrd="0" presId="urn:microsoft.com/office/officeart/2005/8/layout/vList3#1"/>
    <dgm:cxn modelId="{506063DC-C394-4D87-A60E-5CB43AD42293}" type="presParOf" srcId="{0BBF5B37-FB2A-403B-8FCB-39C4AB91FB29}" destId="{621F843D-149E-44B3-9163-079C69E625DF}" srcOrd="1" destOrd="0" presId="urn:microsoft.com/office/officeart/2005/8/layout/vList3#1"/>
    <dgm:cxn modelId="{706FFF8C-F42D-445E-98C7-E30E07A2527A}" type="presParOf" srcId="{0BBF5B37-FB2A-403B-8FCB-39C4AB91FB29}" destId="{14EEFD97-2973-4785-8ACE-A9E34219699D}" srcOrd="2" destOrd="0" presId="urn:microsoft.com/office/officeart/2005/8/layout/vList3#1"/>
    <dgm:cxn modelId="{03C23C95-DF79-4E3B-B846-7A41ABC6C5A3}" type="presParOf" srcId="{14EEFD97-2973-4785-8ACE-A9E34219699D}" destId="{506CD1A9-E519-47E8-959E-126F5D64BA56}" srcOrd="0" destOrd="0" presId="urn:microsoft.com/office/officeart/2005/8/layout/vList3#1"/>
    <dgm:cxn modelId="{460913A9-2E3C-4ECC-98D8-02D9559AC5C4}" type="presParOf" srcId="{14EEFD97-2973-4785-8ACE-A9E34219699D}" destId="{68F71956-9493-4E94-AD5A-00CEAA1C0B17}" srcOrd="1" destOrd="0" presId="urn:microsoft.com/office/officeart/2005/8/layout/vList3#1"/>
    <dgm:cxn modelId="{E830A59A-FDF7-40AE-B699-3F6C56BE7F68}" type="presParOf" srcId="{0BBF5B37-FB2A-403B-8FCB-39C4AB91FB29}" destId="{F4718D4C-A907-4255-ACB1-18C4656F63BC}" srcOrd="3" destOrd="0" presId="urn:microsoft.com/office/officeart/2005/8/layout/vList3#1"/>
    <dgm:cxn modelId="{FBD5BAF5-D5D6-43CC-B4D1-AF01EB927062}" type="presParOf" srcId="{0BBF5B37-FB2A-403B-8FCB-39C4AB91FB29}" destId="{C0D4CF11-5A23-42DD-9645-A44AD72B0F3C}" srcOrd="4" destOrd="0" presId="urn:microsoft.com/office/officeart/2005/8/layout/vList3#1"/>
    <dgm:cxn modelId="{D39DB7BB-7F93-4D51-B5F2-E529C217395F}" type="presParOf" srcId="{C0D4CF11-5A23-42DD-9645-A44AD72B0F3C}" destId="{C2D1505A-E4C5-429A-9ACC-495212A4582C}" srcOrd="0" destOrd="0" presId="urn:microsoft.com/office/officeart/2005/8/layout/vList3#1"/>
    <dgm:cxn modelId="{D931DD21-331B-45BB-A69F-151B3ED08ABC}" type="presParOf" srcId="{C0D4CF11-5A23-42DD-9645-A44AD72B0F3C}" destId="{3969E95B-CD76-4E9C-84C3-9352D1EBD2A4}" srcOrd="1" destOrd="0" presId="urn:microsoft.com/office/officeart/2005/8/layout/vList3#1"/>
    <dgm:cxn modelId="{9211A764-6BB0-4BDC-8041-9528BBB7FF4E}" type="presParOf" srcId="{0BBF5B37-FB2A-403B-8FCB-39C4AB91FB29}" destId="{61E751A6-21AC-40F5-BEC5-3DFCACD7B2B2}" srcOrd="5" destOrd="0" presId="urn:microsoft.com/office/officeart/2005/8/layout/vList3#1"/>
    <dgm:cxn modelId="{F71D633D-F3BC-462F-8DA2-971EDE690AE8}" type="presParOf" srcId="{0BBF5B37-FB2A-403B-8FCB-39C4AB91FB29}" destId="{32567932-36C6-41FF-BB55-80A5BBF5C136}" srcOrd="6" destOrd="0" presId="urn:microsoft.com/office/officeart/2005/8/layout/vList3#1"/>
    <dgm:cxn modelId="{CFC83983-0C95-4002-B10C-BAA5F4B2F5CD}" type="presParOf" srcId="{32567932-36C6-41FF-BB55-80A5BBF5C136}" destId="{78079DEC-D670-45B2-9094-7FE6AC97C403}" srcOrd="0" destOrd="0" presId="urn:microsoft.com/office/officeart/2005/8/layout/vList3#1"/>
    <dgm:cxn modelId="{2BFFEA65-DE07-45D4-AA00-18CC73B4A033}" type="presParOf" srcId="{32567932-36C6-41FF-BB55-80A5BBF5C136}" destId="{80D4F4A7-8FAB-45D3-9A3C-C415146FD9FF}" srcOrd="1" destOrd="0" presId="urn:microsoft.com/office/officeart/2005/8/layout/vList3#1"/>
    <dgm:cxn modelId="{B8045727-CE89-4609-9508-FE3740DB4997}" type="presParOf" srcId="{0BBF5B37-FB2A-403B-8FCB-39C4AB91FB29}" destId="{E934B4C6-2B8D-44FE-B5AB-279D4A6C7C86}" srcOrd="7" destOrd="0" presId="urn:microsoft.com/office/officeart/2005/8/layout/vList3#1"/>
    <dgm:cxn modelId="{43C03D76-51E9-46A5-A174-3C93FF4AE416}" type="presParOf" srcId="{0BBF5B37-FB2A-403B-8FCB-39C4AB91FB29}" destId="{55FB5A07-0791-41EE-9555-F177D54C1B10}" srcOrd="8" destOrd="0" presId="urn:microsoft.com/office/officeart/2005/8/layout/vList3#1"/>
    <dgm:cxn modelId="{0D8CF05F-4176-4A86-B43D-1C9BE49C19CE}" type="presParOf" srcId="{55FB5A07-0791-41EE-9555-F177D54C1B10}" destId="{ACB94472-949A-41F8-968E-0F8B139C12C0}" srcOrd="0" destOrd="0" presId="urn:microsoft.com/office/officeart/2005/8/layout/vList3#1"/>
    <dgm:cxn modelId="{3344B356-1E64-4F80-B852-3EE594ED3C6C}" type="presParOf" srcId="{55FB5A07-0791-41EE-9555-F177D54C1B10}" destId="{75FEE4D6-C1F6-4301-BBC9-3ED91139BF3E}" srcOrd="1" destOrd="0" presId="urn:microsoft.com/office/officeart/2005/8/layout/vList3#1"/>
    <dgm:cxn modelId="{46F5E0D8-793C-4AF8-AE86-DDDF96454A7D}" type="presParOf" srcId="{0BBF5B37-FB2A-403B-8FCB-39C4AB91FB29}" destId="{6682ACCA-0086-4A98-BB8B-AE2311507170}" srcOrd="9" destOrd="0" presId="urn:microsoft.com/office/officeart/2005/8/layout/vList3#1"/>
    <dgm:cxn modelId="{C9990ED5-0221-4B6D-B867-A861D1CABD65}" type="presParOf" srcId="{0BBF5B37-FB2A-403B-8FCB-39C4AB91FB29}" destId="{E72C65F5-26A8-4CE3-BF7A-DB5D54A2FD08}" srcOrd="10" destOrd="0" presId="urn:microsoft.com/office/officeart/2005/8/layout/vList3#1"/>
    <dgm:cxn modelId="{37048FE4-950A-42E0-8676-222D3D0333A4}" type="presParOf" srcId="{E72C65F5-26A8-4CE3-BF7A-DB5D54A2FD08}" destId="{27BA9B71-00C3-48E1-9005-5424400931F6}" srcOrd="0" destOrd="0" presId="urn:microsoft.com/office/officeart/2005/8/layout/vList3#1"/>
    <dgm:cxn modelId="{4A672644-06AA-49C1-B1C6-4547D6E6C0E3}" type="presParOf" srcId="{E72C65F5-26A8-4CE3-BF7A-DB5D54A2FD08}" destId="{8CE960F1-D466-41E3-9F9C-0FA191132449}" srcOrd="1" destOrd="0" presId="urn:microsoft.com/office/officeart/2005/8/layout/vList3#1"/>
    <dgm:cxn modelId="{433F8789-0597-41E8-8A77-0E0157128CFA}" type="presParOf" srcId="{0BBF5B37-FB2A-403B-8FCB-39C4AB91FB29}" destId="{1B0E4822-AC58-4E86-9714-913A759BDE0C}" srcOrd="11" destOrd="0" presId="urn:microsoft.com/office/officeart/2005/8/layout/vList3#1"/>
    <dgm:cxn modelId="{0F097EF1-B195-4382-94BD-5232FB63C454}" type="presParOf" srcId="{0BBF5B37-FB2A-403B-8FCB-39C4AB91FB29}" destId="{A3C1867C-EC5D-4A80-A635-CB6F4A74CB1A}" srcOrd="12" destOrd="0" presId="urn:microsoft.com/office/officeart/2005/8/layout/vList3#1"/>
    <dgm:cxn modelId="{FB3E0419-197C-4560-A3DD-1685134BA745}" type="presParOf" srcId="{A3C1867C-EC5D-4A80-A635-CB6F4A74CB1A}" destId="{889CB856-AE97-4BCC-A723-9B74C4F040ED}" srcOrd="0" destOrd="0" presId="urn:microsoft.com/office/officeart/2005/8/layout/vList3#1"/>
    <dgm:cxn modelId="{974A8D1C-C67B-4D06-92DB-417DEF877BA6}" type="presParOf" srcId="{A3C1867C-EC5D-4A80-A635-CB6F4A74CB1A}" destId="{07A52B28-E38F-4566-A967-40ED3915E4C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1A18F-F3E6-4EBC-AAC2-9B523324B409}" type="doc">
      <dgm:prSet loTypeId="urn:microsoft.com/office/officeart/2005/8/layout/pList2#1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54C8492-0D41-475E-A2D5-7CC96A2CBE2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200" b="1" dirty="0" smtClean="0">
              <a:latin typeface="Trebuchet MS" pitchFamily="34" charset="0"/>
            </a:rPr>
            <a:t>ЦЖС – накопления за 3 года участия в программе (после включения в реестр участников НИС), составляющие в среднем 700 000 рублей.</a:t>
          </a:r>
        </a:p>
      </dgm:t>
    </dgm:pt>
    <dgm:pt modelId="{64957597-19AA-417A-B798-3BA6B3393875}" type="parTrans" cxnId="{7328053F-2673-43A5-9950-18F6275A91E7}">
      <dgm:prSet/>
      <dgm:spPr/>
      <dgm:t>
        <a:bodyPr/>
        <a:lstStyle/>
        <a:p>
          <a:endParaRPr lang="ru-RU"/>
        </a:p>
      </dgm:t>
    </dgm:pt>
    <dgm:pt modelId="{CDB6A1AB-3E54-40F6-9F88-0FE9A3B17061}" type="sibTrans" cxnId="{7328053F-2673-43A5-9950-18F6275A91E7}">
      <dgm:prSet/>
      <dgm:spPr/>
      <dgm:t>
        <a:bodyPr/>
        <a:lstStyle/>
        <a:p>
          <a:endParaRPr lang="ru-RU"/>
        </a:p>
      </dgm:t>
    </dgm:pt>
    <dgm:pt modelId="{833698A0-921F-4398-8142-A1634EFA467A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b="1" dirty="0" smtClean="0">
              <a:latin typeface="Trebuchet MS" pitchFamily="34" charset="0"/>
            </a:rPr>
            <a:t>До 2 500 000 рублей может получить участник НИС в форме ипотечного кредита у аккредитованного банка. Кредит выдается на срок до достижения военнослужащим 45 лет и погашается из средств бюджета государства.</a:t>
          </a:r>
          <a:endParaRPr lang="ru-RU" sz="1000" b="1" dirty="0">
            <a:latin typeface="Trebuchet MS" pitchFamily="34" charset="0"/>
          </a:endParaRPr>
        </a:p>
      </dgm:t>
    </dgm:pt>
    <dgm:pt modelId="{485798F2-94EA-4F99-8362-2E1E082BFCBA}" type="parTrans" cxnId="{6624E673-798B-4A1A-99D5-04FC645A1F73}">
      <dgm:prSet/>
      <dgm:spPr/>
      <dgm:t>
        <a:bodyPr/>
        <a:lstStyle/>
        <a:p>
          <a:endParaRPr lang="ru-RU"/>
        </a:p>
      </dgm:t>
    </dgm:pt>
    <dgm:pt modelId="{C6355BAB-C1F0-4DB3-BC8B-55868862477D}" type="sibTrans" cxnId="{6624E673-798B-4A1A-99D5-04FC645A1F73}">
      <dgm:prSet/>
      <dgm:spPr/>
      <dgm:t>
        <a:bodyPr/>
        <a:lstStyle/>
        <a:p>
          <a:endParaRPr lang="ru-RU"/>
        </a:p>
      </dgm:t>
    </dgm:pt>
    <dgm:pt modelId="{085D253B-665B-4061-BC03-419B25A7FF91}" type="pres">
      <dgm:prSet presAssocID="{86C1A18F-F3E6-4EBC-AAC2-9B523324B4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5C853-D451-4D49-89B9-126041243961}" type="pres">
      <dgm:prSet presAssocID="{86C1A18F-F3E6-4EBC-AAC2-9B523324B409}" presName="bkgdShp" presStyleLbl="alignAccFollowNode1" presStyleIdx="0" presStyleCnt="1" custLinFactNeighborX="-1090" custLinFactNeighborY="10106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351C481-5134-4182-878A-BF9EB3BC3DD8}" type="pres">
      <dgm:prSet presAssocID="{86C1A18F-F3E6-4EBC-AAC2-9B523324B409}" presName="linComp" presStyleCnt="0"/>
      <dgm:spPr/>
      <dgm:t>
        <a:bodyPr/>
        <a:lstStyle/>
        <a:p>
          <a:endParaRPr lang="ru-RU"/>
        </a:p>
      </dgm:t>
    </dgm:pt>
    <dgm:pt modelId="{36D6480B-B87A-42DC-981E-2821F9E2A075}" type="pres">
      <dgm:prSet presAssocID="{B54C8492-0D41-475E-A2D5-7CC96A2CBE26}" presName="compNode" presStyleCnt="0"/>
      <dgm:spPr/>
      <dgm:t>
        <a:bodyPr/>
        <a:lstStyle/>
        <a:p>
          <a:endParaRPr lang="ru-RU"/>
        </a:p>
      </dgm:t>
    </dgm:pt>
    <dgm:pt modelId="{6BE62355-4402-41DD-8D56-D3E160D0A038}" type="pres">
      <dgm:prSet presAssocID="{B54C8492-0D41-475E-A2D5-7CC96A2CBE26}" presName="node" presStyleLbl="node1" presStyleIdx="0" presStyleCnt="2" custScaleY="77637" custLinFactNeighborX="580" custLinFactNeighborY="-12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4B9C-AE1A-4CC6-8BAC-97093906C67D}" type="pres">
      <dgm:prSet presAssocID="{B54C8492-0D41-475E-A2D5-7CC96A2CBE26}" presName="invisiNode" presStyleLbl="node1" presStyleIdx="0" presStyleCnt="2"/>
      <dgm:spPr/>
      <dgm:t>
        <a:bodyPr/>
        <a:lstStyle/>
        <a:p>
          <a:endParaRPr lang="ru-RU"/>
        </a:p>
      </dgm:t>
    </dgm:pt>
    <dgm:pt modelId="{5BF9329C-297F-478E-8720-AB7090013343}" type="pres">
      <dgm:prSet presAssocID="{B54C8492-0D41-475E-A2D5-7CC96A2CBE26}" presName="imagNode" presStyleLbl="fgImgPlace1" presStyleIdx="0" presStyleCnt="2" custScaleY="115261" custLinFactNeighborX="580" custLinFactNeighborY="-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C1042007-76DF-4A24-B33C-0223D000F1A8}" type="pres">
      <dgm:prSet presAssocID="{CDB6A1AB-3E54-40F6-9F88-0FE9A3B1706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A815FF-A0D3-4C77-9738-AD7B1ACDD170}" type="pres">
      <dgm:prSet presAssocID="{833698A0-921F-4398-8142-A1634EFA467A}" presName="compNode" presStyleCnt="0"/>
      <dgm:spPr/>
      <dgm:t>
        <a:bodyPr/>
        <a:lstStyle/>
        <a:p>
          <a:endParaRPr lang="ru-RU"/>
        </a:p>
      </dgm:t>
    </dgm:pt>
    <dgm:pt modelId="{2F111C28-FE21-4706-BF65-656F08CBDC9E}" type="pres">
      <dgm:prSet presAssocID="{833698A0-921F-4398-8142-A1634EFA467A}" presName="node" presStyleLbl="node1" presStyleIdx="1" presStyleCnt="2" custScaleY="78659" custLinFactNeighborX="-1046" custLinFactNeighborY="-11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C43DF-5038-4B25-A6E6-4A5A51688919}" type="pres">
      <dgm:prSet presAssocID="{833698A0-921F-4398-8142-A1634EFA467A}" presName="invisiNode" presStyleLbl="node1" presStyleIdx="1" presStyleCnt="2"/>
      <dgm:spPr/>
      <dgm:t>
        <a:bodyPr/>
        <a:lstStyle/>
        <a:p>
          <a:endParaRPr lang="ru-RU"/>
        </a:p>
      </dgm:t>
    </dgm:pt>
    <dgm:pt modelId="{B01A5E26-2BD0-4F87-8413-C26DDDE2EC7A}" type="pres">
      <dgm:prSet presAssocID="{833698A0-921F-4398-8142-A1634EFA467A}" presName="imagNode" presStyleLbl="fgImgPlace1" presStyleIdx="1" presStyleCnt="2" custScaleY="115178" custLinFactNeighborX="-1046" custLinFactNeighborY="3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</dgm:ptLst>
  <dgm:cxnLst>
    <dgm:cxn modelId="{290FC419-6E49-4EC6-B4F2-E050672AAE6B}" type="presOf" srcId="{833698A0-921F-4398-8142-A1634EFA467A}" destId="{2F111C28-FE21-4706-BF65-656F08CBDC9E}" srcOrd="0" destOrd="0" presId="urn:microsoft.com/office/officeart/2005/8/layout/pList2#1"/>
    <dgm:cxn modelId="{6624E673-798B-4A1A-99D5-04FC645A1F73}" srcId="{86C1A18F-F3E6-4EBC-AAC2-9B523324B409}" destId="{833698A0-921F-4398-8142-A1634EFA467A}" srcOrd="1" destOrd="0" parTransId="{485798F2-94EA-4F99-8362-2E1E082BFCBA}" sibTransId="{C6355BAB-C1F0-4DB3-BC8B-55868862477D}"/>
    <dgm:cxn modelId="{9BCE5250-AF84-4948-A4A2-144562EA0579}" type="presOf" srcId="{CDB6A1AB-3E54-40F6-9F88-0FE9A3B17061}" destId="{C1042007-76DF-4A24-B33C-0223D000F1A8}" srcOrd="0" destOrd="0" presId="urn:microsoft.com/office/officeart/2005/8/layout/pList2#1"/>
    <dgm:cxn modelId="{39709BCD-8919-44DF-8D2C-E9FD809F0EA3}" type="presOf" srcId="{86C1A18F-F3E6-4EBC-AAC2-9B523324B409}" destId="{085D253B-665B-4061-BC03-419B25A7FF91}" srcOrd="0" destOrd="0" presId="urn:microsoft.com/office/officeart/2005/8/layout/pList2#1"/>
    <dgm:cxn modelId="{4060EB11-1BC6-4D96-BAC7-5067BDA2525F}" type="presOf" srcId="{B54C8492-0D41-475E-A2D5-7CC96A2CBE26}" destId="{6BE62355-4402-41DD-8D56-D3E160D0A038}" srcOrd="0" destOrd="0" presId="urn:microsoft.com/office/officeart/2005/8/layout/pList2#1"/>
    <dgm:cxn modelId="{7328053F-2673-43A5-9950-18F6275A91E7}" srcId="{86C1A18F-F3E6-4EBC-AAC2-9B523324B409}" destId="{B54C8492-0D41-475E-A2D5-7CC96A2CBE26}" srcOrd="0" destOrd="0" parTransId="{64957597-19AA-417A-B798-3BA6B3393875}" sibTransId="{CDB6A1AB-3E54-40F6-9F88-0FE9A3B17061}"/>
    <dgm:cxn modelId="{BA6898AA-BAD6-40CE-B671-3EB05F22B456}" type="presParOf" srcId="{085D253B-665B-4061-BC03-419B25A7FF91}" destId="{33D5C853-D451-4D49-89B9-126041243961}" srcOrd="0" destOrd="0" presId="urn:microsoft.com/office/officeart/2005/8/layout/pList2#1"/>
    <dgm:cxn modelId="{CD1B700E-413C-459D-BA31-2CE15C17B66A}" type="presParOf" srcId="{085D253B-665B-4061-BC03-419B25A7FF91}" destId="{2351C481-5134-4182-878A-BF9EB3BC3DD8}" srcOrd="1" destOrd="0" presId="urn:microsoft.com/office/officeart/2005/8/layout/pList2#1"/>
    <dgm:cxn modelId="{6A0C254A-4F3D-4812-88EE-C6FF4668797C}" type="presParOf" srcId="{2351C481-5134-4182-878A-BF9EB3BC3DD8}" destId="{36D6480B-B87A-42DC-981E-2821F9E2A075}" srcOrd="0" destOrd="0" presId="urn:microsoft.com/office/officeart/2005/8/layout/pList2#1"/>
    <dgm:cxn modelId="{F55EE986-8E58-4E73-BE97-54A38078F986}" type="presParOf" srcId="{36D6480B-B87A-42DC-981E-2821F9E2A075}" destId="{6BE62355-4402-41DD-8D56-D3E160D0A038}" srcOrd="0" destOrd="0" presId="urn:microsoft.com/office/officeart/2005/8/layout/pList2#1"/>
    <dgm:cxn modelId="{07CDB6A5-2517-476C-8945-02840D5C52FB}" type="presParOf" srcId="{36D6480B-B87A-42DC-981E-2821F9E2A075}" destId="{B8994B9C-AE1A-4CC6-8BAC-97093906C67D}" srcOrd="1" destOrd="0" presId="urn:microsoft.com/office/officeart/2005/8/layout/pList2#1"/>
    <dgm:cxn modelId="{8E6997B6-C6C1-46CF-B3AC-DE2F1F7BDBD4}" type="presParOf" srcId="{36D6480B-B87A-42DC-981E-2821F9E2A075}" destId="{5BF9329C-297F-478E-8720-AB7090013343}" srcOrd="2" destOrd="0" presId="urn:microsoft.com/office/officeart/2005/8/layout/pList2#1"/>
    <dgm:cxn modelId="{4DA71360-71CB-44A2-9634-490E2E0574FE}" type="presParOf" srcId="{2351C481-5134-4182-878A-BF9EB3BC3DD8}" destId="{C1042007-76DF-4A24-B33C-0223D000F1A8}" srcOrd="1" destOrd="0" presId="urn:microsoft.com/office/officeart/2005/8/layout/pList2#1"/>
    <dgm:cxn modelId="{EA9900CA-8310-45BB-9121-34E0E27D80D3}" type="presParOf" srcId="{2351C481-5134-4182-878A-BF9EB3BC3DD8}" destId="{8EA815FF-A0D3-4C77-9738-AD7B1ACDD170}" srcOrd="2" destOrd="0" presId="urn:microsoft.com/office/officeart/2005/8/layout/pList2#1"/>
    <dgm:cxn modelId="{76A487C8-03CB-4C42-822F-B4976053F75B}" type="presParOf" srcId="{8EA815FF-A0D3-4C77-9738-AD7B1ACDD170}" destId="{2F111C28-FE21-4706-BF65-656F08CBDC9E}" srcOrd="0" destOrd="0" presId="urn:microsoft.com/office/officeart/2005/8/layout/pList2#1"/>
    <dgm:cxn modelId="{38447D50-9EFB-4A7C-937A-15C1CE3031D7}" type="presParOf" srcId="{8EA815FF-A0D3-4C77-9738-AD7B1ACDD170}" destId="{C93C43DF-5038-4B25-A6E6-4A5A51688919}" srcOrd="1" destOrd="0" presId="urn:microsoft.com/office/officeart/2005/8/layout/pList2#1"/>
    <dgm:cxn modelId="{38A6B008-9EC5-4042-BA11-4DD5D3140166}" type="presParOf" srcId="{8EA815FF-A0D3-4C77-9738-AD7B1ACDD170}" destId="{B01A5E26-2BD0-4F87-8413-C26DDDE2EC7A}" srcOrd="2" destOrd="0" presId="urn:microsoft.com/office/officeart/2005/8/layout/pList2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656BD-2350-4F99-B379-0B2302E4C021}">
      <dsp:nvSpPr>
        <dsp:cNvPr id="0" name=""/>
        <dsp:cNvSpPr/>
      </dsp:nvSpPr>
      <dsp:spPr>
        <a:xfrm rot="10800000">
          <a:off x="1291013" y="3599"/>
          <a:ext cx="4549105" cy="580746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ЖИЛИЩНОЕ ОБЕСПЕЧЕНИЕ</a:t>
          </a:r>
          <a:endParaRPr lang="ru-RU" sz="1800" b="1" kern="1200" dirty="0">
            <a:latin typeface="+mn-lt"/>
          </a:endParaRPr>
        </a:p>
      </dsp:txBody>
      <dsp:txXfrm rot="10800000">
        <a:off x="1436199" y="3599"/>
        <a:ext cx="4403919" cy="580746"/>
      </dsp:txXfrm>
    </dsp:sp>
    <dsp:sp modelId="{7F45C017-01BA-4148-9996-1090AFA44C20}">
      <dsp:nvSpPr>
        <dsp:cNvPr id="0" name=""/>
        <dsp:cNvSpPr/>
      </dsp:nvSpPr>
      <dsp:spPr>
        <a:xfrm>
          <a:off x="1000640" y="3599"/>
          <a:ext cx="580746" cy="5807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F71956-9493-4E94-AD5A-00CEAA1C0B17}">
      <dsp:nvSpPr>
        <dsp:cNvPr id="0" name=""/>
        <dsp:cNvSpPr/>
      </dsp:nvSpPr>
      <dsp:spPr>
        <a:xfrm rot="10800000">
          <a:off x="1291013" y="757703"/>
          <a:ext cx="4549105" cy="580746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ПРОДОВОЛЬСТВЕННОЕ И ВЕЩЕВОЕ ОБЕСПЕЧЕНИЕ</a:t>
          </a:r>
          <a:endParaRPr lang="ru-RU" sz="1800" b="1" kern="1200" dirty="0">
            <a:latin typeface="+mn-lt"/>
          </a:endParaRPr>
        </a:p>
      </dsp:txBody>
      <dsp:txXfrm rot="10800000">
        <a:off x="1436199" y="757703"/>
        <a:ext cx="4403919" cy="580746"/>
      </dsp:txXfrm>
    </dsp:sp>
    <dsp:sp modelId="{506CD1A9-E519-47E8-959E-126F5D64BA56}">
      <dsp:nvSpPr>
        <dsp:cNvPr id="0" name=""/>
        <dsp:cNvSpPr/>
      </dsp:nvSpPr>
      <dsp:spPr>
        <a:xfrm>
          <a:off x="1000640" y="757703"/>
          <a:ext cx="580746" cy="5807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69E95B-CD76-4E9C-84C3-9352D1EBD2A4}">
      <dsp:nvSpPr>
        <dsp:cNvPr id="0" name=""/>
        <dsp:cNvSpPr/>
      </dsp:nvSpPr>
      <dsp:spPr>
        <a:xfrm rot="10800000">
          <a:off x="1291013" y="1511806"/>
          <a:ext cx="4549105" cy="580746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МЕДИЦИНСКОЕ ОБЕСПЕЧЕНИЕ</a:t>
          </a:r>
          <a:endParaRPr lang="ru-RU" sz="1800" b="1" kern="1200" dirty="0">
            <a:latin typeface="+mn-lt"/>
          </a:endParaRPr>
        </a:p>
      </dsp:txBody>
      <dsp:txXfrm rot="10800000">
        <a:off x="1436199" y="1511806"/>
        <a:ext cx="4403919" cy="580746"/>
      </dsp:txXfrm>
    </dsp:sp>
    <dsp:sp modelId="{C2D1505A-E4C5-429A-9ACC-495212A4582C}">
      <dsp:nvSpPr>
        <dsp:cNvPr id="0" name=""/>
        <dsp:cNvSpPr/>
      </dsp:nvSpPr>
      <dsp:spPr>
        <a:xfrm>
          <a:off x="1000640" y="1511806"/>
          <a:ext cx="580746" cy="5807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D4F4A7-8FAB-45D3-9A3C-C415146FD9FF}">
      <dsp:nvSpPr>
        <dsp:cNvPr id="0" name=""/>
        <dsp:cNvSpPr/>
      </dsp:nvSpPr>
      <dsp:spPr>
        <a:xfrm rot="10800000">
          <a:off x="1291013" y="2265910"/>
          <a:ext cx="4549105" cy="580746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ПРАВО НА ПОЛУЧЕНИЕ ОБРАЗОВАНИЯ</a:t>
          </a:r>
          <a:endParaRPr lang="ru-RU" sz="1800" b="1" kern="1200" dirty="0">
            <a:latin typeface="+mn-lt"/>
          </a:endParaRPr>
        </a:p>
      </dsp:txBody>
      <dsp:txXfrm rot="10800000">
        <a:off x="1436199" y="2265910"/>
        <a:ext cx="4403919" cy="580746"/>
      </dsp:txXfrm>
    </dsp:sp>
    <dsp:sp modelId="{78079DEC-D670-45B2-9094-7FE6AC97C403}">
      <dsp:nvSpPr>
        <dsp:cNvPr id="0" name=""/>
        <dsp:cNvSpPr/>
      </dsp:nvSpPr>
      <dsp:spPr>
        <a:xfrm>
          <a:off x="1000640" y="2265910"/>
          <a:ext cx="580746" cy="5807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FEE4D6-C1F6-4301-BBC9-3ED91139BF3E}">
      <dsp:nvSpPr>
        <dsp:cNvPr id="0" name=""/>
        <dsp:cNvSpPr/>
      </dsp:nvSpPr>
      <dsp:spPr>
        <a:xfrm rot="10800000">
          <a:off x="1291013" y="3020013"/>
          <a:ext cx="4549105" cy="580746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ПЕНСИОННОЕ ОБЕСПЕЧЕНИЕ</a:t>
          </a:r>
          <a:endParaRPr lang="ru-RU" sz="1800" b="1" kern="1200" dirty="0">
            <a:latin typeface="+mn-lt"/>
          </a:endParaRPr>
        </a:p>
      </dsp:txBody>
      <dsp:txXfrm rot="10800000">
        <a:off x="1436199" y="3020013"/>
        <a:ext cx="4403919" cy="580746"/>
      </dsp:txXfrm>
    </dsp:sp>
    <dsp:sp modelId="{ACB94472-949A-41F8-968E-0F8B139C12C0}">
      <dsp:nvSpPr>
        <dsp:cNvPr id="0" name=""/>
        <dsp:cNvSpPr/>
      </dsp:nvSpPr>
      <dsp:spPr>
        <a:xfrm>
          <a:off x="1000640" y="3020013"/>
          <a:ext cx="580746" cy="58074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E960F1-D466-41E3-9F9C-0FA191132449}">
      <dsp:nvSpPr>
        <dsp:cNvPr id="0" name=""/>
        <dsp:cNvSpPr/>
      </dsp:nvSpPr>
      <dsp:spPr>
        <a:xfrm rot="10800000">
          <a:off x="1291013" y="3774117"/>
          <a:ext cx="4549105" cy="580746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unga" pitchFamily="34" charset="0"/>
            </a:rPr>
            <a:t>СИСТЕМА СТРАХОВАНИЯ ЖИЗНИ И ЗДОРОВЬЯ</a:t>
          </a:r>
          <a:endParaRPr lang="ru-RU" sz="1800" b="1" kern="1200" dirty="0">
            <a:latin typeface="+mn-lt"/>
            <a:cs typeface="Tunga" pitchFamily="34" charset="0"/>
          </a:endParaRPr>
        </a:p>
      </dsp:txBody>
      <dsp:txXfrm rot="10800000">
        <a:off x="1436199" y="3774117"/>
        <a:ext cx="4403919" cy="580746"/>
      </dsp:txXfrm>
    </dsp:sp>
    <dsp:sp modelId="{27BA9B71-00C3-48E1-9005-5424400931F6}">
      <dsp:nvSpPr>
        <dsp:cNvPr id="0" name=""/>
        <dsp:cNvSpPr/>
      </dsp:nvSpPr>
      <dsp:spPr>
        <a:xfrm>
          <a:off x="1000640" y="3774117"/>
          <a:ext cx="580746" cy="58074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A52B28-E38F-4566-A967-40ED3915E4C1}">
      <dsp:nvSpPr>
        <dsp:cNvPr id="0" name=""/>
        <dsp:cNvSpPr/>
      </dsp:nvSpPr>
      <dsp:spPr>
        <a:xfrm rot="10800000">
          <a:off x="1291013" y="4528221"/>
          <a:ext cx="4549105" cy="580746"/>
        </a:xfrm>
        <a:prstGeom prst="homePlat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БЕСПЛАТНЫЙ ПРОЕЗД</a:t>
          </a:r>
          <a:endParaRPr lang="ru-RU" sz="1800" b="1" kern="1200" dirty="0">
            <a:latin typeface="+mn-lt"/>
          </a:endParaRPr>
        </a:p>
      </dsp:txBody>
      <dsp:txXfrm rot="10800000">
        <a:off x="1436199" y="4528221"/>
        <a:ext cx="4403919" cy="580746"/>
      </dsp:txXfrm>
    </dsp:sp>
    <dsp:sp modelId="{889CB856-AE97-4BCC-A723-9B74C4F040ED}">
      <dsp:nvSpPr>
        <dsp:cNvPr id="0" name=""/>
        <dsp:cNvSpPr/>
      </dsp:nvSpPr>
      <dsp:spPr>
        <a:xfrm>
          <a:off x="1000640" y="4528221"/>
          <a:ext cx="580746" cy="58074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5C853-D451-4D49-89B9-126041243961}">
      <dsp:nvSpPr>
        <dsp:cNvPr id="0" name=""/>
        <dsp:cNvSpPr/>
      </dsp:nvSpPr>
      <dsp:spPr>
        <a:xfrm>
          <a:off x="0" y="162389"/>
          <a:ext cx="5157188" cy="121490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9329C-297F-478E-8720-AB7090013343}">
      <dsp:nvSpPr>
        <dsp:cNvPr id="0" name=""/>
        <dsp:cNvSpPr/>
      </dsp:nvSpPr>
      <dsp:spPr>
        <a:xfrm>
          <a:off x="168693" y="216026"/>
          <a:ext cx="2307891" cy="10268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62355-4402-41DD-8D56-D3E160D0A038}">
      <dsp:nvSpPr>
        <dsp:cNvPr id="0" name=""/>
        <dsp:cNvSpPr/>
      </dsp:nvSpPr>
      <dsp:spPr>
        <a:xfrm rot="10800000">
          <a:off x="168693" y="1319841"/>
          <a:ext cx="2307891" cy="11528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rebuchet MS" pitchFamily="34" charset="0"/>
            </a:rPr>
            <a:t>ЦЖС – накопления за 3 года участия в программе (после включения в реестр участников НИС), составляющие в среднем 700 000 рублей.</a:t>
          </a:r>
        </a:p>
      </dsp:txBody>
      <dsp:txXfrm rot="10800000">
        <a:off x="204146" y="1319841"/>
        <a:ext cx="2236985" cy="1117367"/>
      </dsp:txXfrm>
    </dsp:sp>
    <dsp:sp modelId="{B01A5E26-2BD0-4F87-8413-C26DDDE2EC7A}">
      <dsp:nvSpPr>
        <dsp:cNvPr id="0" name=""/>
        <dsp:cNvSpPr/>
      </dsp:nvSpPr>
      <dsp:spPr>
        <a:xfrm>
          <a:off x="2669848" y="216023"/>
          <a:ext cx="2307891" cy="1026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11C28-FE21-4706-BF65-656F08CBDC9E}">
      <dsp:nvSpPr>
        <dsp:cNvPr id="0" name=""/>
        <dsp:cNvSpPr/>
      </dsp:nvSpPr>
      <dsp:spPr>
        <a:xfrm rot="10800000">
          <a:off x="2669848" y="1318274"/>
          <a:ext cx="2307891" cy="11679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rebuchet MS" pitchFamily="34" charset="0"/>
            </a:rPr>
            <a:t>До 2 500 000 рублей может получить участник НИС в форме ипотечного кредита у аккредитованного банка. Кредит выдается на срок до достижения военнослужащим 45 лет и погашается из средств бюджета государства.</a:t>
          </a:r>
          <a:endParaRPr lang="ru-RU" sz="1000" b="1" kern="1200" dirty="0">
            <a:latin typeface="Trebuchet MS" pitchFamily="34" charset="0"/>
          </a:endParaRPr>
        </a:p>
      </dsp:txBody>
      <dsp:txXfrm rot="10800000">
        <a:off x="2705768" y="1318274"/>
        <a:ext cx="2236051" cy="113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285"/>
          </a:xfrm>
          <a:prstGeom prst="rect">
            <a:avLst/>
          </a:prstGeom>
        </p:spPr>
        <p:txBody>
          <a:bodyPr vert="horz" lIns="91867" tIns="45934" rIns="91867" bIns="459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867" tIns="45934" rIns="91867" bIns="45934" rtlCol="0"/>
          <a:lstStyle>
            <a:lvl1pPr algn="r">
              <a:defRPr sz="1200"/>
            </a:lvl1pPr>
          </a:lstStyle>
          <a:p>
            <a:fld id="{800C471A-EE70-4B7C-9B4C-E6CDC53FCB3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7" tIns="45934" rIns="91867" bIns="459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399" cy="4475559"/>
          </a:xfrm>
          <a:prstGeom prst="rect">
            <a:avLst/>
          </a:prstGeom>
        </p:spPr>
        <p:txBody>
          <a:bodyPr vert="horz" lIns="91867" tIns="45934" rIns="91867" bIns="459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6677"/>
            <a:ext cx="2971800" cy="497285"/>
          </a:xfrm>
          <a:prstGeom prst="rect">
            <a:avLst/>
          </a:prstGeom>
        </p:spPr>
        <p:txBody>
          <a:bodyPr vert="horz" lIns="91867" tIns="45934" rIns="91867" bIns="459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6677"/>
            <a:ext cx="2971800" cy="497285"/>
          </a:xfrm>
          <a:prstGeom prst="rect">
            <a:avLst/>
          </a:prstGeom>
        </p:spPr>
        <p:txBody>
          <a:bodyPr vert="horz" lIns="91867" tIns="45934" rIns="91867" bIns="45934" rtlCol="0" anchor="b"/>
          <a:lstStyle>
            <a:lvl1pPr algn="r">
              <a:defRPr sz="1200"/>
            </a:lvl1pPr>
          </a:lstStyle>
          <a:p>
            <a:fld id="{A914AECD-470B-49B9-AEB7-5613D6BE2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2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AECD-470B-49B9-AEB7-5613D6BE26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8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2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90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6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73"/>
            <a:ext cx="5715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22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3" y="2046822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2" y="3149606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3" y="3149606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4" y="2032006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E69B"/>
            </a:gs>
            <a:gs pos="29000">
              <a:schemeClr val="tx1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73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73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73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2">
                <a:lumMod val="60000"/>
                <a:lumOff val="40000"/>
              </a:schemeClr>
            </a:gs>
            <a:gs pos="26000">
              <a:schemeClr val="tx1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235" y="3200323"/>
            <a:ext cx="6192688" cy="615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приглашает граждан, в возрасте от 18 до 40 лет, годных по состоянию здоровья, поступить на военную службу по контракту в воинские части Центрального военного округа.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ru-RU" sz="800" b="1" dirty="0" smtClean="0">
              <a:solidFill>
                <a:srgbClr val="003300"/>
              </a:solidFill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950" b="1" dirty="0" smtClean="0">
                <a:solidFill>
                  <a:srgbClr val="008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прохождения военной службы по контракту:</a:t>
            </a: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effectLst/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Высокое денежное довольствие от 27 000 до 80 000 р.;</a:t>
            </a: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выплаты, в </a:t>
            </a:r>
            <a:r>
              <a:rPr lang="ru-RU" sz="1950" b="1" dirty="0" err="1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компенсационного характера;</a:t>
            </a:r>
            <a:endParaRPr lang="ru-RU" sz="1950" b="1" dirty="0" smtClean="0">
              <a:solidFill>
                <a:srgbClr val="003300"/>
              </a:solidFill>
              <a:effectLst/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социальное обеспечение (продовольственное, вещевое, медицинское);</a:t>
            </a: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Ежегодный оплачиваемый отпуск  от 30 суток;</a:t>
            </a: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effectLst/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выбора места прохождения службы;</a:t>
            </a: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постоянным жильем через 6 лет военной службы по программе </a:t>
            </a:r>
            <a:r>
              <a:rPr lang="ru-RU" sz="1950" b="1" dirty="0" err="1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накопительно</a:t>
            </a: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-ипотечной системы;</a:t>
            </a: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Льготная пенсия при выслуге 20 лет в льготном исчислении;</a:t>
            </a: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ru-RU" sz="1950" b="1" dirty="0" smtClean="0">
                <a:solidFill>
                  <a:srgbClr val="0033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так же иные льготы и социальные гарантии.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г. Сургут ул. Просвещения 19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000" b="1" smtClean="0">
                <a:solidFill>
                  <a:srgbClr val="FF0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8-3462-24-44-96</a:t>
            </a:r>
            <a:endParaRPr lang="ru-RU" sz="2000" b="1" dirty="0" smtClean="0">
              <a:solidFill>
                <a:srgbClr val="FF0000"/>
              </a:solidFill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3300"/>
                </a:solidFill>
                <a:latin typeface="Aharoni" pitchFamily="2" charset="-79"/>
                <a:ea typeface="Calibri" panose="020F0502020204030204" pitchFamily="34" charset="0"/>
                <a:cs typeface="Aharoni" pitchFamily="2" charset="-79"/>
              </a:rPr>
              <a:t>www.mil.ru</a:t>
            </a:r>
            <a:endParaRPr lang="ru-RU" sz="2000" b="1" dirty="0" smtClean="0">
              <a:solidFill>
                <a:srgbClr val="003300"/>
              </a:solidFill>
              <a:latin typeface="Monotype Corsiva" pitchFamily="66" charset="0"/>
              <a:ea typeface="Calibri" panose="020F0502020204030204" pitchFamily="34" charset="0"/>
              <a:cs typeface="Aharoni" pitchFamily="2" charset="-79"/>
            </a:endParaRPr>
          </a:p>
          <a:p>
            <a:pPr marL="514350" indent="-514350" algn="just">
              <a:lnSpc>
                <a:spcPct val="90000"/>
              </a:lnSpc>
              <a:spcAft>
                <a:spcPts val="0"/>
              </a:spcAft>
              <a:buAutoNum type="arabicPeriod"/>
            </a:pPr>
            <a:endParaRPr lang="ru-RU" sz="2000" b="1" dirty="0">
              <a:solidFill>
                <a:srgbClr val="003300"/>
              </a:solidFill>
              <a:effectLst/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53935"/>
            <a:ext cx="662473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7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2">
                <a:lumMod val="60000"/>
                <a:lumOff val="40000"/>
              </a:schemeClr>
            </a:gs>
            <a:gs pos="2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332656" y="251520"/>
            <a:ext cx="6264696" cy="830997"/>
          </a:xfrm>
          <a:prstGeom prst="parallelogram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423" y="251520"/>
            <a:ext cx="6669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ГАРАНТИИ ВОЕННОСЛУЖАЩИХ ПО КОНТРАКТУ:</a:t>
            </a:r>
            <a:endParaRPr lang="ru-RU" sz="2300" dirty="0">
              <a:solidFill>
                <a:schemeClr val="bg1"/>
              </a:solidFill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34376134"/>
              </p:ext>
            </p:extLst>
          </p:nvPr>
        </p:nvGraphicFramePr>
        <p:xfrm>
          <a:off x="-99392" y="1259632"/>
          <a:ext cx="684076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23060529"/>
              </p:ext>
            </p:extLst>
          </p:nvPr>
        </p:nvGraphicFramePr>
        <p:xfrm>
          <a:off x="764704" y="6444208"/>
          <a:ext cx="5157188" cy="269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91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2">
                <a:lumMod val="60000"/>
                <a:lumOff val="40000"/>
              </a:schemeClr>
            </a:gs>
            <a:gs pos="35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араллелограмм 37"/>
          <p:cNvSpPr/>
          <p:nvPr/>
        </p:nvSpPr>
        <p:spPr>
          <a:xfrm>
            <a:off x="260647" y="251520"/>
            <a:ext cx="6389001" cy="1264692"/>
          </a:xfrm>
          <a:prstGeom prst="parallelogram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C:\Users\User\Desktop\Графика\БАРАХОЛКА\Армия России (звезд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5" y="1245887"/>
            <a:ext cx="6284174" cy="62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Прямая со стрелкой 80"/>
          <p:cNvCxnSpPr/>
          <p:nvPr/>
        </p:nvCxnSpPr>
        <p:spPr>
          <a:xfrm flipH="1" flipV="1">
            <a:off x="4230786" y="7530061"/>
            <a:ext cx="258322" cy="867715"/>
          </a:xfrm>
          <a:prstGeom prst="straightConnector1">
            <a:avLst/>
          </a:prstGeom>
          <a:ln w="63500" cap="rnd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3322116" y="7520570"/>
            <a:ext cx="185446" cy="869527"/>
          </a:xfrm>
          <a:prstGeom prst="straightConnector1">
            <a:avLst/>
          </a:prstGeom>
          <a:ln w="63500" cap="rnd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512548" y="5979179"/>
            <a:ext cx="765150" cy="363628"/>
          </a:xfrm>
          <a:prstGeom prst="straightConnector1">
            <a:avLst/>
          </a:prstGeom>
          <a:ln w="63500" cap="rnd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>
            <a:off x="4656582" y="6138233"/>
            <a:ext cx="357192" cy="285755"/>
          </a:xfrm>
          <a:prstGeom prst="straightConnector1">
            <a:avLst/>
          </a:prstGeom>
          <a:ln w="63500" cap="rnd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31" idx="0"/>
            <a:endCxn id="22" idx="4"/>
          </p:cNvCxnSpPr>
          <p:nvPr/>
        </p:nvCxnSpPr>
        <p:spPr>
          <a:xfrm flipV="1">
            <a:off x="4021980" y="6132749"/>
            <a:ext cx="185446" cy="869527"/>
          </a:xfrm>
          <a:prstGeom prst="straightConnector1">
            <a:avLst/>
          </a:prstGeom>
          <a:ln w="63500" cap="rnd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414748" y="4754291"/>
            <a:ext cx="380616" cy="410180"/>
          </a:xfrm>
          <a:prstGeom prst="straightConnector1">
            <a:avLst/>
          </a:prstGeom>
          <a:ln w="63500" cap="rnd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6" idx="1"/>
            <a:endCxn id="22" idx="6"/>
          </p:cNvCxnSpPr>
          <p:nvPr/>
        </p:nvCxnSpPr>
        <p:spPr>
          <a:xfrm flipH="1" flipV="1">
            <a:off x="4874922" y="5609188"/>
            <a:ext cx="366216" cy="237917"/>
          </a:xfrm>
          <a:prstGeom prst="straightConnector1">
            <a:avLst/>
          </a:prstGeom>
          <a:ln w="63500" cap="rnd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0" idx="0"/>
            <a:endCxn id="15" idx="4"/>
          </p:cNvCxnSpPr>
          <p:nvPr/>
        </p:nvCxnSpPr>
        <p:spPr>
          <a:xfrm flipV="1">
            <a:off x="2531946" y="6128448"/>
            <a:ext cx="274906" cy="638696"/>
          </a:xfrm>
          <a:prstGeom prst="straightConnector1">
            <a:avLst/>
          </a:prstGeom>
          <a:ln w="63500" cap="rnd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56330" y="6084851"/>
            <a:ext cx="824467" cy="1009540"/>
          </a:xfrm>
          <a:prstGeom prst="straightConnector1">
            <a:avLst/>
          </a:prstGeom>
          <a:ln w="63500" cap="rnd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19969" y="2504235"/>
            <a:ext cx="475861" cy="360780"/>
          </a:xfrm>
          <a:prstGeom prst="straightConnector1">
            <a:avLst/>
          </a:prstGeom>
          <a:ln w="63500" cap="rnd">
            <a:solidFill>
              <a:srgbClr val="FFC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837798" y="2514327"/>
            <a:ext cx="475861" cy="360780"/>
          </a:xfrm>
          <a:prstGeom prst="straightConnector1">
            <a:avLst/>
          </a:prstGeom>
          <a:ln w="63500" cap="rnd">
            <a:solidFill>
              <a:srgbClr val="FFC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3" idx="3"/>
            <a:endCxn id="15" idx="2"/>
          </p:cNvCxnSpPr>
          <p:nvPr/>
        </p:nvCxnSpPr>
        <p:spPr>
          <a:xfrm>
            <a:off x="1744304" y="5505375"/>
            <a:ext cx="395049" cy="102916"/>
          </a:xfrm>
          <a:prstGeom prst="straightConnector1">
            <a:avLst/>
          </a:prstGeom>
          <a:ln w="63500" cap="rnd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5" idx="1"/>
          </p:cNvCxnSpPr>
          <p:nvPr/>
        </p:nvCxnSpPr>
        <p:spPr>
          <a:xfrm>
            <a:off x="1772816" y="4914168"/>
            <a:ext cx="562041" cy="326312"/>
          </a:xfrm>
          <a:prstGeom prst="straightConnector1">
            <a:avLst/>
          </a:prstGeom>
          <a:ln w="63500" cap="rnd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139351" y="5088134"/>
            <a:ext cx="1334998" cy="1040319"/>
          </a:xfrm>
          <a:prstGeom prst="ellipse">
            <a:avLst/>
          </a:prstGeom>
          <a:solidFill>
            <a:srgbClr val="00B050"/>
          </a:solidFill>
          <a:ln>
            <a:solidFill>
              <a:srgbClr val="BF5B09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ежемесячные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дополнительные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выплаты</a:t>
            </a:r>
            <a:r>
              <a:rPr lang="ru-RU" sz="1100" b="1" dirty="0" smtClean="0">
                <a:solidFill>
                  <a:srgbClr val="7030A0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 </a:t>
            </a:r>
            <a:endParaRPr lang="ru-RU" sz="1100" b="1" dirty="0">
              <a:solidFill>
                <a:srgbClr val="7030A0"/>
              </a:solidFill>
              <a:effectLst>
                <a:outerShdw blurRad="2540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27705" y="2772251"/>
            <a:ext cx="1785950" cy="10001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</a:rPr>
              <a:t>оклад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</a:rPr>
              <a:t>денежного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</a:rPr>
              <a:t>содержания</a:t>
            </a:r>
            <a:endParaRPr lang="ru-RU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501542" y="1767860"/>
            <a:ext cx="2808288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оклад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по воинской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должности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3571900" y="1767860"/>
            <a:ext cx="2665412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оклад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по воинскому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званию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99310" y="2708344"/>
            <a:ext cx="2232026" cy="1071568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1т.р.  - 15124 руб.; 2т.р. - 15437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3т.р.  - 15645 руб.; 4т.р. - 15958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5т.р.  - 16271 руб.; 6т.р. - 17356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7т.р.  - 18441 руб.; 8т.р. - 18983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                9т.р.  - 19525 руб.</a:t>
            </a: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4515763" y="2708349"/>
            <a:ext cx="2214578" cy="1071569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solidFill>
                  <a:srgbClr val="3333FF"/>
                </a:solidFill>
                <a:latin typeface="Arial" charset="0"/>
              </a:rPr>
              <a:t>   </a:t>
            </a: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рядовой                      -  5 424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ефрейтор                    -  5 966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младший сержант      -  6 509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сержант                       -  7 051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старший сержант        - 7 594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старшина                     - 8 136 руб.</a:t>
            </a:r>
            <a:endParaRPr 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39931" y="5085629"/>
            <a:ext cx="1334995" cy="1047115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иные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дополнительные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выплаты</a:t>
            </a:r>
            <a:endParaRPr lang="ru-RU" sz="1100" b="1" dirty="0">
              <a:solidFill>
                <a:prstClr val="white"/>
              </a:solidFill>
              <a:effectLst>
                <a:outerShdw blurRad="2540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101229" y="5183906"/>
            <a:ext cx="1643074" cy="64294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классность</a:t>
            </a:r>
          </a:p>
          <a:p>
            <a:pPr algn="ctr">
              <a:lnSpc>
                <a:spcPct val="80000"/>
              </a:lnSpc>
              <a:defRPr/>
            </a:pPr>
            <a:endParaRPr lang="ru-RU" sz="800" dirty="0" smtClean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5% -3 класс; 10% -2 класс     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20% -1 класс;30% -мастер</a:t>
            </a:r>
            <a:endParaRPr 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116713" y="5963350"/>
            <a:ext cx="1500230" cy="64294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секретность</a:t>
            </a:r>
          </a:p>
          <a:p>
            <a:pPr algn="ctr">
              <a:lnSpc>
                <a:spcPct val="80000"/>
              </a:lnSpc>
              <a:defRPr/>
            </a:pPr>
            <a:endParaRPr lang="ru-RU" sz="800" dirty="0" smtClean="0">
              <a:solidFill>
                <a:srgbClr val="3333F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      от 10%  -  до 25% </a:t>
            </a:r>
            <a:endParaRPr 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78118" y="6760893"/>
            <a:ext cx="1500230" cy="95157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за особые условия</a:t>
            </a:r>
          </a:p>
          <a:p>
            <a:pPr algn="ctr">
              <a:lnSpc>
                <a:spcPct val="80000"/>
              </a:lnSpc>
              <a:defRPr/>
            </a:pPr>
            <a:endParaRPr lang="ru-RU" sz="600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от 10%  -  до 100% </a:t>
            </a:r>
            <a:endParaRPr lang="en-US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5241139" y="5455417"/>
            <a:ext cx="1500230" cy="78338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ежегодная материальная помощь</a:t>
            </a:r>
          </a:p>
          <a:p>
            <a:pPr algn="ctr">
              <a:lnSpc>
                <a:spcPct val="80000"/>
              </a:lnSpc>
              <a:defRPr/>
            </a:pPr>
            <a:endParaRPr lang="ru-RU" sz="2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1 месячный оклад</a:t>
            </a:r>
            <a:endParaRPr lang="en-US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4669668" y="6441815"/>
            <a:ext cx="2071702" cy="1143008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повышающий коэффициент к денежному довольствию</a:t>
            </a:r>
          </a:p>
          <a:p>
            <a:pPr algn="ctr">
              <a:lnSpc>
                <a:spcPct val="80000"/>
              </a:lnSpc>
              <a:defRPr/>
            </a:pPr>
            <a:endParaRPr lang="ru-RU" sz="400" dirty="0" smtClean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от 1,1 - до 1,5 </a:t>
            </a:r>
            <a:r>
              <a:rPr lang="ru-RU" sz="1000" b="1" i="1" dirty="0" smtClean="0">
                <a:solidFill>
                  <a:prstClr val="black"/>
                </a:solidFill>
                <a:latin typeface="Arial" charset="0"/>
              </a:rPr>
              <a:t>от условий местности прохождения службы</a:t>
            </a:r>
            <a:endParaRPr lang="ru-RU" sz="1000" b="1" dirty="0" smtClean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1781830" y="6767150"/>
            <a:ext cx="1500230" cy="9471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риск в мирное время</a:t>
            </a:r>
          </a:p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до 100%</a:t>
            </a:r>
            <a:endParaRPr lang="en-US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3411283" y="7002276"/>
            <a:ext cx="1221392" cy="58255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за особые достижения</a:t>
            </a:r>
          </a:p>
          <a:p>
            <a:pPr algn="ctr">
              <a:lnSpc>
                <a:spcPct val="80000"/>
              </a:lnSpc>
              <a:defRPr/>
            </a:pPr>
            <a:endParaRPr lang="ru-RU" sz="1400" b="1" i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2289233" y="7880756"/>
            <a:ext cx="1312383" cy="992089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Уровень </a:t>
            </a:r>
            <a:r>
              <a:rPr lang="ru-RU" sz="1100" b="1" i="1" dirty="0" smtClean="0">
                <a:solidFill>
                  <a:prstClr val="black"/>
                </a:solidFill>
                <a:latin typeface="Arial" charset="0"/>
              </a:rPr>
              <a:t>физической подготовки</a:t>
            </a:r>
            <a:r>
              <a:rPr lang="ru-RU" sz="600" dirty="0" smtClean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от 15% - до 100%</a:t>
            </a:r>
            <a:endParaRPr lang="ru-RU" sz="1000" b="1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3731914" y="7871797"/>
            <a:ext cx="1143008" cy="1001043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1100" b="1" i="1" dirty="0" smtClean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освоение </a:t>
            </a:r>
            <a:r>
              <a:rPr lang="ru-RU" sz="1100" b="1" i="1" dirty="0" smtClean="0">
                <a:solidFill>
                  <a:prstClr val="black"/>
                </a:solidFill>
                <a:latin typeface="Arial" charset="0"/>
              </a:rPr>
              <a:t>цикла огневой подготовки снайперов</a:t>
            </a:r>
          </a:p>
          <a:p>
            <a:pPr algn="ctr">
              <a:lnSpc>
                <a:spcPct val="80000"/>
              </a:lnSpc>
              <a:defRPr/>
            </a:pPr>
            <a:endParaRPr lang="ru-RU" sz="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70%</a:t>
            </a:r>
            <a:endParaRPr lang="en-US" sz="10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800" b="1" i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53840" y="3912880"/>
            <a:ext cx="2625743" cy="6832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/>
              <a:t>ДЕНЕЖНОЕ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/>
              <a:t>ДОВОЛЬСТВИЕ ВОЕННОСЛУЖАЩЕГО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0" y="315883"/>
            <a:ext cx="6858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</a:rPr>
              <a:t>ДЕНЕЖНОЕ ДОВОЛЬСТВИЕ 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</a:rPr>
              <a:t>ВОЕННОСЛУЖАЩЕГО ПО КОНТРАКТУ СОСТОИТ ИЗ:</a:t>
            </a:r>
            <a:endParaRPr lang="ru-RU" sz="23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4741105" y="4139952"/>
            <a:ext cx="2000264" cy="108083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премия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100" i="1" dirty="0" smtClean="0">
                <a:solidFill>
                  <a:prstClr val="black"/>
                </a:solidFill>
                <a:latin typeface="Arial" charset="0"/>
              </a:rPr>
              <a:t>за добросовестное и эффективное исполнение должностных обязанностей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100" i="1" dirty="0" smtClean="0">
                <a:solidFill>
                  <a:prstClr val="black"/>
                </a:solidFill>
                <a:latin typeface="Arial" charset="0"/>
              </a:rPr>
              <a:t>25% в месяц</a:t>
            </a:r>
          </a:p>
          <a:p>
            <a:pPr algn="ctr">
              <a:lnSpc>
                <a:spcPct val="80000"/>
              </a:lnSpc>
              <a:defRPr/>
            </a:pPr>
            <a:endParaRPr lang="ru-RU" sz="600" dirty="0" smtClean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           </a:t>
            </a: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до 3 окладов в год</a:t>
            </a:r>
            <a:endParaRPr lang="en-US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129710" y="4404463"/>
            <a:ext cx="1643106" cy="64294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5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выслуга лет</a:t>
            </a:r>
          </a:p>
          <a:p>
            <a:pPr algn="ctr">
              <a:lnSpc>
                <a:spcPct val="50000"/>
              </a:lnSpc>
              <a:defRPr/>
            </a:pPr>
            <a:endParaRPr lang="ru-RU" sz="800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5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 от 10% (от2 до 5 лет)</a:t>
            </a:r>
          </a:p>
          <a:p>
            <a:pPr>
              <a:lnSpc>
                <a:spcPct val="5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  ……</a:t>
            </a:r>
          </a:p>
          <a:p>
            <a:pPr>
              <a:lnSpc>
                <a:spcPct val="50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    до 40% (25 лет и более)</a:t>
            </a:r>
            <a:endParaRPr lang="en-US" sz="1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2">
                <a:lumMod val="60000"/>
                <a:lumOff val="4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>
            <a:off x="260648" y="179517"/>
            <a:ext cx="6264696" cy="1200329"/>
          </a:xfrm>
          <a:prstGeom prst="parallelogram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23686"/>
              </p:ext>
            </p:extLst>
          </p:nvPr>
        </p:nvGraphicFramePr>
        <p:xfrm>
          <a:off x="116632" y="1504201"/>
          <a:ext cx="6545820" cy="542979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152128"/>
                <a:gridCol w="487793"/>
                <a:gridCol w="546062"/>
                <a:gridCol w="624074"/>
                <a:gridCol w="525261"/>
                <a:gridCol w="729294"/>
                <a:gridCol w="677435"/>
                <a:gridCol w="699512"/>
                <a:gridCol w="546062"/>
                <a:gridCol w="558199"/>
              </a:tblGrid>
              <a:tr h="7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Категория военнослужащих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(в/звание, тарифный разряд)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Размер оклада по воинской должности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Размер оклада по </a:t>
                      </a:r>
                      <a:b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воинскому званию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Выслуга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лет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Надбавка за классную квалификацию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Материальная помощь,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месяц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Премия за добросо-вестное исполнение служебных обязанностей 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Надбавка за особые условия военной службы до 100% оклада по должности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Итого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 начисле-нию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 месяц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5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 вычетом подоход-ного налога 13%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Стрелок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(рядовой, </a:t>
                      </a: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выслуга до 2 лет)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15 124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5 424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1 713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5 137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4109,6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31507,6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27 411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8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Водитель категории «С» (ефрейтор, 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выслуга  от 2 до 5 лет)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15 437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5 966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2 783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2140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1 784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5 351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4 632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38 093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33 141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Командир отделения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(младший сержант,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 класс, выслуга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 2 до 5 лет)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16 271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6 509</a:t>
                      </a:r>
                    </a:p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2 278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1 899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5 695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8 136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41 602 руб.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36 194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Командир отделения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(сержант,  </a:t>
                      </a: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класс, выслуга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 5 до 10 лет)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16 271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7 051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4 665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1 628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 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1 944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 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5 831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16 271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53 661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46 686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4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Заместитель командира взвода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(старший сержант, </a:t>
                      </a: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класс, выслуга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 10 до 15 лет)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18 441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7 594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5 270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3 689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2 170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6 509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18 441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63 651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55 377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Старшина (старшина, мастер, выслуга от 20 до 25 лет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19 525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8 136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8 299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5 858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2 306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6 916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19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525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70 565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61 392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204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Старшина (старшина, мастер, выслуга  от 25 лет)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19 525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8 136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11 065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5 858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2 306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6 916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19 525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 руб.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73 331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63 798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руб.</a:t>
                      </a: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79517"/>
            <a:ext cx="6858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</a:rPr>
              <a:t>РАСЧЕТ ДЕНЕЖНОГО ДОВОЛЬСТВИЯ 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</a:rPr>
              <a:t>С УЧЕТОМ НАДБАВОК 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</a:rPr>
              <a:t>В МОТОСТРЕЛКОВЫХ ЧАСТЯХ</a:t>
            </a:r>
            <a:endParaRPr lang="ru-RU" sz="23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60" y="8563799"/>
            <a:ext cx="5696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Примечание: сумма денежного довольствия может быть увеличена за:</a:t>
            </a:r>
          </a:p>
          <a:p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                        сдачу ФИЗО, ОУС (</a:t>
            </a:r>
            <a:r>
              <a:rPr lang="ru-RU" sz="1400" dirty="0" err="1" smtClean="0">
                <a:solidFill>
                  <a:prstClr val="black"/>
                </a:solidFill>
                <a:cs typeface="Arial" pitchFamily="34" charset="0"/>
              </a:rPr>
              <a:t>БТГр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, развед-подразделения, экипаж).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" y="8604448"/>
            <a:ext cx="302231" cy="2880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34" y="2411761"/>
            <a:ext cx="144016" cy="1372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34" y="2987825"/>
            <a:ext cx="144016" cy="1372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34" y="3635897"/>
            <a:ext cx="144016" cy="1372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20" y="4364085"/>
            <a:ext cx="144016" cy="1372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57" y="5220073"/>
            <a:ext cx="144016" cy="1372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20" y="5940153"/>
            <a:ext cx="144016" cy="137251"/>
          </a:xfrm>
          <a:prstGeom prst="rect">
            <a:avLst/>
          </a:prstGeom>
        </p:spPr>
      </p:pic>
      <p:pic>
        <p:nvPicPr>
          <p:cNvPr id="1026" name="Picture 2" descr="money-p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13" y="6944712"/>
            <a:ext cx="3871374" cy="165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esktop\Графика\БАРАХОЛКА\Армия России (звезда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6872704"/>
            <a:ext cx="1803752" cy="18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2">
                <a:lumMod val="60000"/>
                <a:lumOff val="40000"/>
              </a:schemeClr>
            </a:gs>
            <a:gs pos="34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17"/>
          <p:cNvSpPr/>
          <p:nvPr/>
        </p:nvSpPr>
        <p:spPr>
          <a:xfrm>
            <a:off x="260648" y="251520"/>
            <a:ext cx="6264696" cy="936104"/>
          </a:xfrm>
          <a:prstGeom prst="parallelogram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" y="324628"/>
            <a:ext cx="6857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ВОЕННОСЛУЖАЩИЙ ПО КОНТРАКТУ 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ПРАВО НА:</a:t>
            </a:r>
            <a:endParaRPr lang="ru-RU" sz="2300" dirty="0">
              <a:solidFill>
                <a:schemeClr val="bg1"/>
              </a:solidFill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1382094"/>
            <a:ext cx="6480720" cy="802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Денежное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довольствие, состоящее из оклада в соответствии с занимаемой воинской должностью, оклада в соответствии с присвоенным воинским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званием, 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также ежемесячных и иных дополнительных выплат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</a:t>
            </a:r>
            <a:r>
              <a:rPr lang="ru-RU" sz="14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выплаты к денежному довольствию: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за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выслугу лет — от 10% от оклада денежного содержания при выслуге </a:t>
            </a:r>
            <a:r>
              <a:rPr lang="en-US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40% при выслуге 25 лет и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более;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классную квалификацию — от 5% за третий класс до 30% оклада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воинской должности за класс мастера;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работу со сведениями, составляющими государственную тайну —до 65% оклада по воинской должности;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особые условия военной службы — до 100% оклада по воинской должности;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выполнение задач, непосредственно связанных с риском для жизни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здоровья в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мирное время, а также за участие в учениях, походах кораблей, отработку задач боевой и учебно-боевой подготовки в полевых условиях вне пунктов постоянной дислокации воинской части — до 100% оклада по воинской должности;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особые достижения в службе — до 100% оклада по воинской должности;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надбавки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квалификационный уровень физической подготовки военнослужащих и знание иностранных языков;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материальная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помощь в размере 1 оклада денежного содержания в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25% за добросовестное исполнение служебных обязанностей;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20% за службу в составе </a:t>
            </a:r>
            <a:r>
              <a:rPr lang="ru-RU" sz="14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БТГр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(батальонная тактическая группа);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50%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службу в составе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разведывательных подразделений;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премии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до 3 окладов денежного содержания за добросовестное </a:t>
            </a:r>
            <a:b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эффективное исполнение должностных обязанностей;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выплаты за поднаем жилого помещения от 3600 руб. до 5400 руб.</a:t>
            </a:r>
          </a:p>
          <a:p>
            <a:pPr indent="357188" algn="just"/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Премия по итогам года </a:t>
            </a:r>
            <a:r>
              <a:rPr lang="ru-RU" sz="1400" b="1" dirty="0">
                <a:solidFill>
                  <a:schemeClr val="bg1"/>
                </a:solidFill>
              </a:rPr>
              <a:t>в соответствии с приказом Министра обороны Российской Федерации 2010 года  № 1010 «О дополнительных мерах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по </a:t>
            </a:r>
            <a:r>
              <a:rPr lang="ru-RU" sz="1400" b="1" dirty="0">
                <a:solidFill>
                  <a:schemeClr val="bg1"/>
                </a:solidFill>
              </a:rPr>
              <a:t>повышению эффективности использования фондов денежного довольствия военнослужащих и оплаты труда лиц гражданского персонала Вооруженных Сил Российской Федерации»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ru-RU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2525084"/>
            <a:ext cx="216024" cy="189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2954692"/>
            <a:ext cx="216024" cy="189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" y="3375588"/>
            <a:ext cx="216024" cy="189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3799028"/>
            <a:ext cx="216024" cy="189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" y="4220028"/>
            <a:ext cx="216024" cy="189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" y="5295476"/>
            <a:ext cx="216024" cy="1890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2" y="6313582"/>
            <a:ext cx="216024" cy="1890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2" y="6502603"/>
            <a:ext cx="216024" cy="1890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0" y="6753332"/>
            <a:ext cx="216024" cy="189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0" y="7000991"/>
            <a:ext cx="216024" cy="1890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" y="7401375"/>
            <a:ext cx="216024" cy="189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0" y="7613965"/>
            <a:ext cx="216024" cy="1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2">
                <a:lumMod val="60000"/>
                <a:lumOff val="40000"/>
              </a:schemeClr>
            </a:gs>
            <a:gs pos="2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10"/>
          <p:cNvSpPr/>
          <p:nvPr/>
        </p:nvSpPr>
        <p:spPr>
          <a:xfrm>
            <a:off x="233976" y="148376"/>
            <a:ext cx="6388228" cy="813808"/>
          </a:xfrm>
          <a:prstGeom prst="parallelogram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Графика\БАРАХОЛКА\3Zua0NRIkv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54" y="6876256"/>
            <a:ext cx="2839397" cy="206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5" y="148376"/>
            <a:ext cx="6857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 БЫТОВЫЕ УСЛОВИЯ ВОЕННОСЛУЖАЩИХ ПО КОНТРАКТУ:</a:t>
            </a:r>
            <a:endParaRPr lang="ru-RU" sz="2300" dirty="0">
              <a:solidFill>
                <a:schemeClr val="bg1"/>
              </a:solidFill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RDR\Desktop\агитация\Новая аааапапка (2)\DSC_1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" y="1089488"/>
            <a:ext cx="2819096" cy="199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1" y="5058145"/>
            <a:ext cx="2819096" cy="211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/>
          <a:stretch/>
        </p:blipFill>
        <p:spPr>
          <a:xfrm>
            <a:off x="3634751" y="3059832"/>
            <a:ext cx="2813678" cy="199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421926" y="1228505"/>
            <a:ext cx="3324055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</a:rPr>
              <a:t>Питание организовано </a:t>
            </a:r>
            <a:r>
              <a:rPr lang="ru-RU" sz="1600" dirty="0" smtClean="0">
                <a:solidFill>
                  <a:schemeClr val="bg1"/>
                </a:solidFill>
              </a:rPr>
              <a:t>с элементами </a:t>
            </a:r>
            <a:r>
              <a:rPr lang="ru-RU" sz="1600" dirty="0">
                <a:solidFill>
                  <a:schemeClr val="bg1"/>
                </a:solidFill>
              </a:rPr>
              <a:t>"шведского стола</a:t>
            </a:r>
            <a:r>
              <a:rPr lang="ru-RU" sz="1600" dirty="0" smtClean="0">
                <a:solidFill>
                  <a:schemeClr val="bg1"/>
                </a:solidFill>
              </a:rPr>
              <a:t>". Ассортимент </a:t>
            </a:r>
            <a:r>
              <a:rPr lang="ru-RU" sz="1600" dirty="0">
                <a:solidFill>
                  <a:schemeClr val="bg1"/>
                </a:solidFill>
              </a:rPr>
              <a:t>меню </a:t>
            </a:r>
            <a:r>
              <a:rPr lang="ru-RU" sz="1600" dirty="0" smtClean="0">
                <a:solidFill>
                  <a:schemeClr val="bg1"/>
                </a:solidFill>
              </a:rPr>
              <a:t>отличается большим разнообразием. военнослужащий </a:t>
            </a:r>
            <a:r>
              <a:rPr lang="ru-RU" sz="1600" dirty="0">
                <a:solidFill>
                  <a:schemeClr val="bg1"/>
                </a:solidFill>
              </a:rPr>
              <a:t>имеет </a:t>
            </a:r>
            <a:r>
              <a:rPr lang="ru-RU" sz="1600" dirty="0" smtClean="0">
                <a:solidFill>
                  <a:schemeClr val="bg1"/>
                </a:solidFill>
              </a:rPr>
              <a:t>право выбора </a:t>
            </a:r>
            <a:r>
              <a:rPr lang="ru-RU" sz="1600" dirty="0">
                <a:solidFill>
                  <a:schemeClr val="bg1"/>
                </a:solidFill>
              </a:rPr>
              <a:t>первых и вторых </a:t>
            </a:r>
            <a:r>
              <a:rPr lang="ru-RU" sz="1600" dirty="0" smtClean="0">
                <a:solidFill>
                  <a:schemeClr val="bg1"/>
                </a:solidFill>
              </a:rPr>
              <a:t>блюд, витаминизированных закусок, салатов</a:t>
            </a:r>
            <a:r>
              <a:rPr lang="ru-RU" sz="1600" dirty="0">
                <a:solidFill>
                  <a:schemeClr val="bg1"/>
                </a:solidFill>
              </a:rPr>
              <a:t>, соусов и напитков.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976" y="3189210"/>
            <a:ext cx="322017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 воинских частях имеются современные спортивные комплексы оснащенные новыми тренажерами, спортивными залами, бассейнами для проведения учебно тренировочного процесса и физкультурно-оздоровительных работ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02025" y="5148064"/>
            <a:ext cx="3220179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Военнослужащие по контракту размещаются в общежитии </a:t>
            </a:r>
            <a:r>
              <a:rPr lang="ru-RU" sz="1600" dirty="0" err="1" smtClean="0">
                <a:solidFill>
                  <a:schemeClr val="bg1"/>
                </a:solidFill>
              </a:rPr>
              <a:t>кубрикового</a:t>
            </a:r>
            <a:r>
              <a:rPr lang="ru-RU" sz="1600" dirty="0" smtClean="0">
                <a:solidFill>
                  <a:schemeClr val="bg1"/>
                </a:solidFill>
              </a:rPr>
              <a:t> типа (2-4 человека в комнате), в блоках на 2 комнаты имеются душевая, санузел. </a:t>
            </a:r>
            <a:r>
              <a:rPr lang="ru-RU" sz="1600" b="1" dirty="0" smtClean="0">
                <a:solidFill>
                  <a:schemeClr val="bg1"/>
                </a:solidFill>
              </a:rPr>
              <a:t>Семейные военнослужащие размещаются в квартирах.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695" y="7418296"/>
            <a:ext cx="3272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</a:rPr>
              <a:t>Так же имеется возможность проживания на съемном жилом помещении с компенсацией </a:t>
            </a:r>
            <a:r>
              <a:rPr lang="ru-RU" dirty="0" smtClean="0">
                <a:solidFill>
                  <a:schemeClr val="bg1"/>
                </a:solidFill>
              </a:rPr>
              <a:t>денежных средств </a:t>
            </a:r>
            <a:r>
              <a:rPr lang="ru-RU" dirty="0">
                <a:solidFill>
                  <a:schemeClr val="bg1"/>
                </a:solidFill>
              </a:rPr>
              <a:t>за </a:t>
            </a:r>
            <a:r>
              <a:rPr lang="ru-RU" dirty="0" err="1">
                <a:solidFill>
                  <a:schemeClr val="bg1"/>
                </a:solidFill>
              </a:rPr>
              <a:t>найм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жилого помещения.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2">
                <a:lumMod val="60000"/>
                <a:lumOff val="40000"/>
              </a:schemeClr>
            </a:gs>
            <a:gs pos="14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 12"/>
          <p:cNvSpPr/>
          <p:nvPr/>
        </p:nvSpPr>
        <p:spPr>
          <a:xfrm>
            <a:off x="260648" y="203319"/>
            <a:ext cx="6264696" cy="1200329"/>
          </a:xfrm>
          <a:prstGeom prst="parallelogram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685" y="153720"/>
            <a:ext cx="6172200" cy="1299526"/>
          </a:xfrm>
          <a:effectLst/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Bookman Old Style" pitchFamily="18" charset="0"/>
              </a:rPr>
              <a:t>ТРЕБОВАНИЯ К ГРАЖДАНАМ, ПОСТУПАЮЩИМ НА ВОЕННУЮ СЛУЖБУ ПО КОНТРАКТУ</a:t>
            </a:r>
            <a:endParaRPr lang="ru-RU" sz="2400" dirty="0">
              <a:solidFill>
                <a:schemeClr val="bg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728" y="18356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3085" y="1403648"/>
            <a:ext cx="64807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Кандидаты </a:t>
            </a:r>
            <a:r>
              <a:rPr lang="ru-RU" dirty="0">
                <a:solidFill>
                  <a:schemeClr val="bg1"/>
                </a:solidFill>
              </a:rPr>
              <a:t>должны соответствовать требованиям по возрасту, уровню образования, физической подготовленности, состоянию здоровья, профессиональной пригодности и </a:t>
            </a:r>
            <a:r>
              <a:rPr lang="ru-RU" dirty="0" smtClean="0">
                <a:solidFill>
                  <a:schemeClr val="bg1"/>
                </a:solidFill>
              </a:rPr>
              <a:t>другим</a:t>
            </a:r>
            <a:r>
              <a:rPr lang="ru-RU" dirty="0">
                <a:solidFill>
                  <a:schemeClr val="bg1"/>
                </a:solidFill>
              </a:rPr>
              <a:t>*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ru-RU" sz="700" dirty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       ЗДОРОВЬЕ: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         – Годен </a:t>
            </a:r>
            <a:r>
              <a:rPr lang="ru-RU" dirty="0">
                <a:solidFill>
                  <a:schemeClr val="bg1"/>
                </a:solidFill>
              </a:rPr>
              <a:t>к военной службе;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         –Годен </a:t>
            </a:r>
            <a:r>
              <a:rPr lang="ru-RU" dirty="0">
                <a:solidFill>
                  <a:schemeClr val="bg1"/>
                </a:solidFill>
              </a:rPr>
              <a:t>к военной службе с незначительными ограничениями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lvl="0" algn="just"/>
            <a:endParaRPr lang="ru-RU" sz="7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            </a:t>
            </a:r>
            <a:r>
              <a:rPr lang="ru-RU" b="1" dirty="0" smtClean="0">
                <a:solidFill>
                  <a:schemeClr val="bg1"/>
                </a:solidFill>
              </a:rPr>
              <a:t>ВОЗРАСТ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          - от 18 до 40 лет</a:t>
            </a:r>
          </a:p>
          <a:p>
            <a:pPr lvl="0" algn="just"/>
            <a:endParaRPr lang="ru-RU" sz="7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            ОБРАЗОВАНИЕ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          - не ниже основного общего (9 классов)</a:t>
            </a:r>
          </a:p>
          <a:p>
            <a:pPr lvl="0" algn="just"/>
            <a:endParaRPr lang="ru-RU" sz="700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          ПРОФПРИГОДНОСТЬ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  - </a:t>
            </a:r>
            <a:r>
              <a:rPr lang="en-US" dirty="0" smtClean="0">
                <a:solidFill>
                  <a:schemeClr val="bg1"/>
                </a:solidFill>
              </a:rPr>
              <a:t>I, II</a:t>
            </a:r>
            <a:r>
              <a:rPr lang="ru-RU" dirty="0" smtClean="0">
                <a:solidFill>
                  <a:schemeClr val="bg1"/>
                </a:solidFill>
              </a:rPr>
              <a:t> категории. При отсутствии таких рассматриваются кандидаты с</a:t>
            </a:r>
            <a:r>
              <a:rPr lang="en-US" dirty="0" smtClean="0">
                <a:solidFill>
                  <a:schemeClr val="bg1"/>
                </a:solidFill>
              </a:rPr>
              <a:t> III</a:t>
            </a:r>
            <a:r>
              <a:rPr lang="ru-RU" dirty="0" smtClean="0">
                <a:solidFill>
                  <a:schemeClr val="bg1"/>
                </a:solidFill>
              </a:rPr>
              <a:t> категорией;</a:t>
            </a:r>
          </a:p>
          <a:p>
            <a:pPr algn="just"/>
            <a:endParaRPr lang="ru-RU" sz="700" dirty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       ФИЗИЧЕСКАЯ ПОДГОТОВКА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- </a:t>
            </a:r>
            <a:r>
              <a:rPr lang="ru-RU" dirty="0" smtClean="0">
                <a:solidFill>
                  <a:schemeClr val="bg1"/>
                </a:solidFill>
              </a:rPr>
              <a:t>сдача нормативов в соответствии с НФП-2013.</a:t>
            </a:r>
          </a:p>
          <a:p>
            <a:pPr algn="just"/>
            <a:endParaRPr lang="ru-RU" sz="700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       ПРОФЕССИОНАЛЬНАЯ ПОДГОТОВКА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  - прошедшие военную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лужбу по призыву или по контракту;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  - </a:t>
            </a:r>
            <a:r>
              <a:rPr lang="ru-RU" u="sng" dirty="0" smtClean="0">
                <a:solidFill>
                  <a:schemeClr val="bg1"/>
                </a:solidFill>
              </a:rPr>
              <a:t>не пребывающие в запасе, подлежащие призыву и имеющие высшее или среднее профессиональное образование.</a:t>
            </a:r>
            <a:endParaRPr lang="ru-RU" u="sng" dirty="0">
              <a:solidFill>
                <a:schemeClr val="bg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        * Основанием для отказа кандидату, поступающему на военную службу по контракту, в заключении с ним контракта могут быть: отсутствие в ВС РФ вакантных воинских должностей по профилю подготовки кандидата или полученной им военно-учетной специальности, а так же решение совместной комиссии пункта отбора и военного комиссариата о несоответствии кандидата установленным требованиям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0685" y="2339752"/>
            <a:ext cx="434853" cy="40097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350815" y="4160902"/>
            <a:ext cx="432048" cy="44677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361706" y="5796136"/>
            <a:ext cx="432048" cy="400973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effectLst/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42" name="Picture 18" descr="C:\Users\User\Desktop\Без имени-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5" y="3491880"/>
            <a:ext cx="453832" cy="4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\Desktop\11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6" y="4835838"/>
            <a:ext cx="413069" cy="4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9" descr="C:\Users\User\Desktop\11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5" y="6450474"/>
            <a:ext cx="413069" cy="4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6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accent2">
                <a:lumMod val="60000"/>
                <a:lumOff val="40000"/>
              </a:schemeClr>
            </a:gs>
            <a:gs pos="72000">
              <a:schemeClr val="accent2">
                <a:lumMod val="60000"/>
                <a:lumOff val="40000"/>
              </a:schemeClr>
            </a:gs>
            <a:gs pos="35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260648" y="135349"/>
            <a:ext cx="6264696" cy="790994"/>
          </a:xfrm>
          <a:prstGeom prst="parallelogram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6" y="6444208"/>
            <a:ext cx="56867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6" y="1115622"/>
            <a:ext cx="5690703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" y="135349"/>
            <a:ext cx="6857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ШАГОВ ЧТОБЫ СТАТЬ ВОЕННОСЛУЖАЩИМ ПО КОНТРАКТУ:</a:t>
            </a:r>
            <a:endParaRPr lang="ru-RU" sz="2300" dirty="0">
              <a:solidFill>
                <a:schemeClr val="bg1"/>
              </a:solidFill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8880" y="1115622"/>
            <a:ext cx="4248472" cy="7488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Чтобы стать военнослужащим по контракту достаточно сделать 10 шагов: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Первый: </a:t>
            </a:r>
            <a:r>
              <a:rPr lang="ru-RU" sz="1300" dirty="0" smtClean="0">
                <a:solidFill>
                  <a:schemeClr val="bg1"/>
                </a:solidFill>
              </a:rPr>
              <a:t>обратиться на пункт отбора на военную службу по контракту по телефону 8-3467-39-70-76 для получения консультации и сообщить сведения о себе, пожелания о должности, регионе прохождения службы;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Второй:</a:t>
            </a:r>
            <a:r>
              <a:rPr lang="ru-RU" sz="1300" dirty="0" smtClean="0">
                <a:solidFill>
                  <a:schemeClr val="bg1"/>
                </a:solidFill>
              </a:rPr>
              <a:t> получить в военном комиссариате по месту проживания, направление на прохождение медицинской комиссии и перечень необходимых документов;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Третий: </a:t>
            </a:r>
            <a:r>
              <a:rPr lang="ru-RU" sz="1300" dirty="0" smtClean="0">
                <a:solidFill>
                  <a:schemeClr val="bg1"/>
                </a:solidFill>
              </a:rPr>
              <a:t>сдать и собрать результаты медицинских анализов, пройти предварительное медицинское освидетельствование в военном комиссариате по месту проживания, собрать необходимые документы и справки согласно перечня;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Четвертый:</a:t>
            </a:r>
            <a:r>
              <a:rPr lang="ru-RU" sz="1300" dirty="0" smtClean="0">
                <a:solidFill>
                  <a:schemeClr val="bg1"/>
                </a:solidFill>
              </a:rPr>
              <a:t> по результатам выполнения первых трех шагов, сообщить ответственному инструктору пункта отбора для принятия совместного дальнейшего решения;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Пятый:</a:t>
            </a:r>
            <a:r>
              <a:rPr lang="ru-RU" sz="1300" dirty="0" smtClean="0">
                <a:solidFill>
                  <a:schemeClr val="bg1"/>
                </a:solidFill>
              </a:rPr>
              <a:t> по положительным результатам принятого совместного решения, прибыть в г. Ханты-Мансийск для сдачи нормативов по физической подготовленности, прохождения тестирования и окончательного медицинского освидетельствования;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Шестой:</a:t>
            </a:r>
            <a:r>
              <a:rPr lang="ru-RU" sz="1300" dirty="0" smtClean="0">
                <a:solidFill>
                  <a:schemeClr val="bg1"/>
                </a:solidFill>
              </a:rPr>
              <a:t> ознакомиться с заключением совместной комиссии о соответствии Вас установленным требованиям;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Седьмой:</a:t>
            </a:r>
            <a:r>
              <a:rPr lang="ru-RU" sz="1300" dirty="0" smtClean="0">
                <a:solidFill>
                  <a:schemeClr val="bg1"/>
                </a:solidFill>
              </a:rPr>
              <a:t> по согласованию с ответственным инструктором, получить предписание и воинские перевозочные документы для убытия в воинскую часть;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Восьмой</a:t>
            </a:r>
            <a:r>
              <a:rPr lang="ru-RU" sz="1300" dirty="0" smtClean="0">
                <a:solidFill>
                  <a:schemeClr val="bg1"/>
                </a:solidFill>
              </a:rPr>
              <a:t>: своевременно убыть и прибыть в воинскую часть в установленные сроки;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Девятый:</a:t>
            </a:r>
            <a:r>
              <a:rPr lang="ru-RU" sz="1300" dirty="0" smtClean="0">
                <a:solidFill>
                  <a:schemeClr val="bg1"/>
                </a:solidFill>
              </a:rPr>
              <a:t> по прибытию в воинскую часть, заключить контракт, принять дела и должность установленным порядком;</a:t>
            </a:r>
          </a:p>
          <a:p>
            <a:pPr indent="355600" algn="just"/>
            <a:r>
              <a:rPr lang="ru-RU" sz="1300" b="1" dirty="0" smtClean="0">
                <a:solidFill>
                  <a:srgbClr val="FF0000"/>
                </a:solidFill>
              </a:rPr>
              <a:t>Десятый:</a:t>
            </a:r>
            <a:r>
              <a:rPr lang="ru-RU" sz="1300" dirty="0" smtClean="0">
                <a:solidFill>
                  <a:schemeClr val="bg1"/>
                </a:solidFill>
              </a:rPr>
              <a:t> пройти курс интенсивной общевойсковой подготовки</a:t>
            </a:r>
          </a:p>
          <a:p>
            <a:pPr indent="355600" algn="just"/>
            <a:endParaRPr 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1431</TotalTime>
  <Words>1422</Words>
  <Application>Microsoft Office PowerPoint</Application>
  <PresentationFormat>Экран (4:3)</PresentationFormat>
  <Paragraphs>316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Aharoni</vt:lpstr>
      <vt:lpstr>Arial</vt:lpstr>
      <vt:lpstr>Book Antiqua</vt:lpstr>
      <vt:lpstr>Bookman Old Style</vt:lpstr>
      <vt:lpstr>Calibri</vt:lpstr>
      <vt:lpstr>Lucida Sans</vt:lpstr>
      <vt:lpstr>Monotype Corsiva</vt:lpstr>
      <vt:lpstr>Tahoma</vt:lpstr>
      <vt:lpstr>Times New Roman</vt:lpstr>
      <vt:lpstr>Trebuchet MS</vt:lpstr>
      <vt:lpstr>Tunga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ГРАЖДАНАМ, ПОСТУПАЮЩИМ НА ВОЕННУЮ СЛУЖБУ ПО КОНТРАКТУ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GOD</cp:lastModifiedBy>
  <cp:revision>120</cp:revision>
  <cp:lastPrinted>2020-12-07T07:20:24Z</cp:lastPrinted>
  <dcterms:created xsi:type="dcterms:W3CDTF">2014-03-28T09:49:49Z</dcterms:created>
  <dcterms:modified xsi:type="dcterms:W3CDTF">2020-12-07T07:28:57Z</dcterms:modified>
</cp:coreProperties>
</file>